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slides/slide89.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92"/>
  </p:notesMasterIdLst>
  <p:sldIdLst>
    <p:sldId id="256" r:id="rId2"/>
    <p:sldId id="257" r:id="rId3"/>
    <p:sldId id="259" r:id="rId4"/>
    <p:sldId id="260" r:id="rId5"/>
    <p:sldId id="261" r:id="rId6"/>
    <p:sldId id="262" r:id="rId7"/>
    <p:sldId id="263" r:id="rId8"/>
    <p:sldId id="345" r:id="rId9"/>
    <p:sldId id="264" r:id="rId10"/>
    <p:sldId id="265" r:id="rId11"/>
    <p:sldId id="267" r:id="rId12"/>
    <p:sldId id="266" r:id="rId13"/>
    <p:sldId id="268" r:id="rId14"/>
    <p:sldId id="269" r:id="rId15"/>
    <p:sldId id="270" r:id="rId16"/>
    <p:sldId id="271" r:id="rId17"/>
    <p:sldId id="272" r:id="rId18"/>
    <p:sldId id="273" r:id="rId19"/>
    <p:sldId id="274" r:id="rId20"/>
    <p:sldId id="275" r:id="rId21"/>
    <p:sldId id="276"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346" r:id="rId35"/>
    <p:sldId id="347"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srgbClr val="FF0000"/>
    </p:penClr>
  </p:showPr>
  <p:clrMru>
    <a:srgbClr val="EAF9F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1" autoAdjust="0"/>
    <p:restoredTop sz="96060" autoAdjust="0"/>
  </p:normalViewPr>
  <p:slideViewPr>
    <p:cSldViewPr>
      <p:cViewPr varScale="1">
        <p:scale>
          <a:sx n="89" d="100"/>
          <a:sy n="89" d="100"/>
        </p:scale>
        <p:origin x="-1258"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AC1942-8C1C-4142-9113-C00651CD9D7A}" type="datetimeFigureOut">
              <a:rPr lang="zh-CN" altLang="en-US" smtClean="0"/>
              <a:pPr/>
              <a:t>2016/9/20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2DABB6-86FE-4A4D-8E3C-2A9CD0D8B00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9A959D27-86A0-4D09-959D-6E0F0A4A164C}" type="slidenum">
              <a:rPr lang="en-US" altLang="zh-CN" smtClean="0"/>
              <a:pPr>
                <a:defRPr/>
              </a:pPr>
              <a:t>7</a:t>
            </a:fld>
            <a:endParaRPr lang="en-US" altLang="zh-CN"/>
          </a:p>
        </p:txBody>
      </p:sp>
      <p:sp>
        <p:nvSpPr>
          <p:cNvPr id="5" name="日期占位符 4"/>
          <p:cNvSpPr>
            <a:spLocks noGrp="1"/>
          </p:cNvSpPr>
          <p:nvPr>
            <p:ph type="dt" idx="11"/>
          </p:nvPr>
        </p:nvSpPr>
        <p:spPr/>
        <p:txBody>
          <a:bodyPr/>
          <a:lstStyle/>
          <a:p>
            <a:pPr>
              <a:defRPr/>
            </a:pPr>
            <a:fld id="{D0164735-F69C-42BC-9E07-55704C65BE7D}" type="datetime1">
              <a:rPr lang="zh-CN" altLang="en-US" smtClean="0"/>
              <a:pPr>
                <a:defRPr/>
              </a:pPr>
              <a:t>2016/9/20</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1031"/>
          <p:cNvSpPr>
            <a:spLocks noGrp="1" noChangeArrowheads="1"/>
          </p:cNvSpPr>
          <p:nvPr>
            <p:ph type="sldNum" sz="quarter" idx="5"/>
          </p:nvPr>
        </p:nvSpPr>
        <p:spPr>
          <a:noFill/>
        </p:spPr>
        <p:txBody>
          <a:bodyPr/>
          <a:lstStyle/>
          <a:p>
            <a:fld id="{EBC633AD-19CB-4463-A2F7-AE28D802A5B4}" type="slidenum">
              <a:rPr lang="en-US" altLang="zh-CN" smtClean="0"/>
              <a:pPr/>
              <a:t>42</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r>
              <a:rPr lang="en-AU" altLang="zh-CN" smtClean="0"/>
              <a:t>Note the various rules, and how you wrap from right side back to left, or from bottom back to top. Decrypting of course works exactly in reverse. Can see this by working the example pairs shown, backwards. </a:t>
            </a:r>
          </a:p>
        </p:txBody>
      </p:sp>
      <p:sp>
        <p:nvSpPr>
          <p:cNvPr id="5" name="日期占位符 4"/>
          <p:cNvSpPr>
            <a:spLocks noGrp="1"/>
          </p:cNvSpPr>
          <p:nvPr>
            <p:ph type="dt" idx="10"/>
          </p:nvPr>
        </p:nvSpPr>
        <p:spPr/>
        <p:txBody>
          <a:bodyPr/>
          <a:lstStyle/>
          <a:p>
            <a:pPr>
              <a:defRPr/>
            </a:pPr>
            <a:fld id="{F8291B2F-5742-4F28-9369-87D203627C1A}" type="datetime1">
              <a:rPr lang="zh-CN" altLang="en-US" smtClean="0"/>
              <a:pPr>
                <a:defRPr/>
              </a:pPr>
              <a:t>2016/9/20</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031"/>
          <p:cNvSpPr>
            <a:spLocks noGrp="1" noChangeArrowheads="1"/>
          </p:cNvSpPr>
          <p:nvPr>
            <p:ph type="sldNum" sz="quarter" idx="5"/>
          </p:nvPr>
        </p:nvSpPr>
        <p:spPr>
          <a:noFill/>
        </p:spPr>
        <p:txBody>
          <a:bodyPr/>
          <a:lstStyle/>
          <a:p>
            <a:fld id="{4885CB99-203A-4CE0-81E3-D8FF1A9F2EAD}" type="slidenum">
              <a:rPr lang="en-US" altLang="zh-CN" smtClean="0"/>
              <a:pPr/>
              <a:t>48</a:t>
            </a:fld>
            <a:endParaRPr lang="en-US" altLang="zh-CN" smtClean="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r>
              <a:rPr lang="en-AU" altLang="zh-CN" smtClean="0"/>
              <a:t>One approach to reducing the "spikyness" of natural language text is used the Playfair cipher which encrypts more than one letter at once. We now consider the other alternative, using multiple cipher alphabets in turn. This gives the attacker more work, since many alphabets need to be guessed, and because the frequency distribution is more complex, since the same plaintext letter could be replaced by several ciphertext letters, depending on which alphabet is used. </a:t>
            </a:r>
          </a:p>
        </p:txBody>
      </p:sp>
      <p:sp>
        <p:nvSpPr>
          <p:cNvPr id="5" name="日期占位符 4"/>
          <p:cNvSpPr>
            <a:spLocks noGrp="1"/>
          </p:cNvSpPr>
          <p:nvPr>
            <p:ph type="dt" idx="10"/>
          </p:nvPr>
        </p:nvSpPr>
        <p:spPr/>
        <p:txBody>
          <a:bodyPr/>
          <a:lstStyle/>
          <a:p>
            <a:pPr>
              <a:defRPr/>
            </a:pPr>
            <a:fld id="{954608EF-1E4C-4FEF-B87D-C356AD67924B}" type="datetime1">
              <a:rPr lang="zh-CN" altLang="en-US" smtClean="0"/>
              <a:pPr>
                <a:defRPr/>
              </a:pPr>
              <a:t>2016/9/20</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1031"/>
          <p:cNvSpPr>
            <a:spLocks noGrp="1" noChangeArrowheads="1"/>
          </p:cNvSpPr>
          <p:nvPr>
            <p:ph type="sldNum" sz="quarter" idx="5"/>
          </p:nvPr>
        </p:nvSpPr>
        <p:spPr>
          <a:noFill/>
        </p:spPr>
        <p:txBody>
          <a:bodyPr/>
          <a:lstStyle/>
          <a:p>
            <a:fld id="{C76FBBB1-932B-4ACF-B533-C8E86E3B9764}" type="slidenum">
              <a:rPr lang="en-US" altLang="zh-CN" smtClean="0"/>
              <a:pPr/>
              <a:t>49</a:t>
            </a:fld>
            <a:endParaRPr lang="en-US" altLang="zh-CN" smtClean="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r>
              <a:rPr lang="en-AU" altLang="zh-CN" smtClean="0"/>
              <a:t>Simply create a set of caesar cipher translation alphabets, then use each in turn, as shown next. </a:t>
            </a:r>
          </a:p>
        </p:txBody>
      </p:sp>
      <p:sp>
        <p:nvSpPr>
          <p:cNvPr id="5" name="日期占位符 4"/>
          <p:cNvSpPr>
            <a:spLocks noGrp="1"/>
          </p:cNvSpPr>
          <p:nvPr>
            <p:ph type="dt" idx="10"/>
          </p:nvPr>
        </p:nvSpPr>
        <p:spPr/>
        <p:txBody>
          <a:bodyPr/>
          <a:lstStyle/>
          <a:p>
            <a:pPr>
              <a:defRPr/>
            </a:pPr>
            <a:fld id="{F10417B6-4D69-4573-8817-08E05F6D2E59}" type="datetime1">
              <a:rPr lang="zh-CN" altLang="en-US" smtClean="0"/>
              <a:pPr>
                <a:defRPr/>
              </a:pPr>
              <a:t>2016/9/20</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ln/>
        </p:spPr>
      </p:sp>
      <p:sp>
        <p:nvSpPr>
          <p:cNvPr id="97283" name="备注占位符 2"/>
          <p:cNvSpPr>
            <a:spLocks noGrp="1"/>
          </p:cNvSpPr>
          <p:nvPr>
            <p:ph type="body" idx="1"/>
          </p:nvPr>
        </p:nvSpPr>
        <p:spPr>
          <a:noFill/>
          <a:ln/>
        </p:spPr>
        <p:txBody>
          <a:bodyPr/>
          <a:lstStyle/>
          <a:p>
            <a:pPr eaLnBrk="1" hangingPunct="1">
              <a:lnSpc>
                <a:spcPct val="90000"/>
              </a:lnSpc>
            </a:pPr>
            <a:r>
              <a:rPr lang="zh-CN" altLang="en-AU" smtClean="0"/>
              <a:t>最简单的多表代换密码是</a:t>
            </a:r>
            <a:r>
              <a:rPr lang="en-AU" altLang="zh-CN" smtClean="0"/>
              <a:t>Vigenère</a:t>
            </a:r>
            <a:r>
              <a:rPr lang="zh-CN" altLang="en-AU" smtClean="0"/>
              <a:t>密码，它其实是多重</a:t>
            </a:r>
            <a:r>
              <a:rPr lang="en-AU" altLang="zh-CN" smtClean="0"/>
              <a:t>Caesar</a:t>
            </a:r>
            <a:r>
              <a:rPr lang="zh-CN" altLang="en-AU" smtClean="0"/>
              <a:t>密码 </a:t>
            </a:r>
          </a:p>
          <a:p>
            <a:pPr eaLnBrk="1" hangingPunct="1">
              <a:lnSpc>
                <a:spcPct val="90000"/>
              </a:lnSpc>
            </a:pPr>
            <a:r>
              <a:rPr lang="en-AU" altLang="zh-CN" smtClean="0"/>
              <a:t>26</a:t>
            </a:r>
            <a:r>
              <a:rPr lang="zh-CN" altLang="en-AU" smtClean="0"/>
              <a:t>个密码水平放置，最左边是密钥字母，顶部排列的是明文的标准字母表</a:t>
            </a:r>
          </a:p>
          <a:p>
            <a:pPr eaLnBrk="1" hangingPunct="1">
              <a:lnSpc>
                <a:spcPct val="90000"/>
              </a:lnSpc>
            </a:pPr>
            <a:r>
              <a:rPr lang="zh-CN" altLang="en-AU" smtClean="0"/>
              <a:t>加密一条消息需要与消息一样长的密钥，密钥是密钥词的重复，比如，密钥词为</a:t>
            </a:r>
            <a:r>
              <a:rPr lang="en-AU" altLang="zh-CN" smtClean="0"/>
              <a:t>K = k</a:t>
            </a:r>
            <a:r>
              <a:rPr lang="en-AU" altLang="zh-CN" baseline="-25000" smtClean="0"/>
              <a:t>1</a:t>
            </a:r>
            <a:r>
              <a:rPr lang="en-AU" altLang="zh-CN" smtClean="0"/>
              <a:t> k</a:t>
            </a:r>
            <a:r>
              <a:rPr lang="en-AU" altLang="zh-CN" baseline="-25000" smtClean="0"/>
              <a:t>2</a:t>
            </a:r>
            <a:r>
              <a:rPr lang="en-AU" altLang="zh-CN" smtClean="0"/>
              <a:t> ... k</a:t>
            </a:r>
            <a:r>
              <a:rPr lang="en-AU" altLang="zh-CN" i="1" baseline="-25000" smtClean="0"/>
              <a:t>d</a:t>
            </a:r>
            <a:r>
              <a:rPr lang="en-AU" altLang="zh-CN" smtClean="0"/>
              <a:t> </a:t>
            </a:r>
          </a:p>
          <a:p>
            <a:pPr eaLnBrk="1" hangingPunct="1">
              <a:lnSpc>
                <a:spcPct val="90000"/>
              </a:lnSpc>
            </a:pPr>
            <a:r>
              <a:rPr lang="zh-CN" altLang="en-AU" smtClean="0"/>
              <a:t>加密：给定密钥字母</a:t>
            </a:r>
            <a:r>
              <a:rPr lang="en-AU" altLang="zh-CN" smtClean="0"/>
              <a:t>x</a:t>
            </a:r>
            <a:r>
              <a:rPr lang="zh-CN" altLang="en-AU" smtClean="0"/>
              <a:t>和明文字母</a:t>
            </a:r>
            <a:r>
              <a:rPr lang="en-AU" altLang="zh-CN" smtClean="0"/>
              <a:t>y</a:t>
            </a:r>
            <a:r>
              <a:rPr lang="zh-CN" altLang="en-AU" smtClean="0"/>
              <a:t>，密文字母是位于</a:t>
            </a:r>
            <a:r>
              <a:rPr lang="en-AU" altLang="zh-CN" smtClean="0"/>
              <a:t>x</a:t>
            </a:r>
            <a:r>
              <a:rPr lang="zh-CN" altLang="en-AU" smtClean="0"/>
              <a:t>行和</a:t>
            </a:r>
            <a:r>
              <a:rPr lang="en-AU" altLang="zh-CN" smtClean="0"/>
              <a:t>y</a:t>
            </a:r>
            <a:r>
              <a:rPr lang="zh-CN" altLang="en-AU" smtClean="0"/>
              <a:t>列的那个字母</a:t>
            </a:r>
          </a:p>
          <a:p>
            <a:pPr eaLnBrk="1" hangingPunct="1">
              <a:lnSpc>
                <a:spcPct val="90000"/>
              </a:lnSpc>
            </a:pPr>
            <a:r>
              <a:rPr lang="zh-CN" altLang="en-AU" smtClean="0"/>
              <a:t>密钥词的第</a:t>
            </a:r>
            <a:r>
              <a:rPr lang="en-AU" altLang="zh-CN" i="1" smtClean="0"/>
              <a:t>i</a:t>
            </a:r>
            <a:r>
              <a:rPr lang="en-AU" altLang="zh-CN" smtClean="0"/>
              <a:t> </a:t>
            </a:r>
            <a:r>
              <a:rPr lang="zh-CN" altLang="en-AU" smtClean="0"/>
              <a:t>字母，表明使用第</a:t>
            </a:r>
            <a:r>
              <a:rPr lang="en-AU" altLang="zh-CN" i="1" smtClean="0"/>
              <a:t>i</a:t>
            </a:r>
            <a:r>
              <a:rPr lang="zh-CN" altLang="en-AU" smtClean="0"/>
              <a:t>个字母表，轮流使用字母表，如果到了消息的第</a:t>
            </a:r>
            <a:r>
              <a:rPr lang="en-AU" altLang="zh-CN" i="1" smtClean="0"/>
              <a:t>d</a:t>
            </a:r>
            <a:r>
              <a:rPr lang="zh-CN" altLang="en-AU" smtClean="0"/>
              <a:t>个字母时则从头再做 </a:t>
            </a:r>
          </a:p>
          <a:p>
            <a:pPr eaLnBrk="1" hangingPunct="1">
              <a:lnSpc>
                <a:spcPct val="90000"/>
              </a:lnSpc>
            </a:pPr>
            <a:r>
              <a:rPr lang="zh-CN" altLang="en-AU" smtClean="0"/>
              <a:t>解密：密钥字母决定行，行里密文字母所在列的顶部字母就是明文字母 </a:t>
            </a:r>
          </a:p>
          <a:p>
            <a:endParaRPr lang="zh-CN" altLang="en-US" smtClean="0"/>
          </a:p>
        </p:txBody>
      </p:sp>
      <p:sp>
        <p:nvSpPr>
          <p:cNvPr id="97284" name="灯片编号占位符 3"/>
          <p:cNvSpPr>
            <a:spLocks noGrp="1"/>
          </p:cNvSpPr>
          <p:nvPr>
            <p:ph type="sldNum" sz="quarter" idx="5"/>
          </p:nvPr>
        </p:nvSpPr>
        <p:spPr>
          <a:noFill/>
        </p:spPr>
        <p:txBody>
          <a:bodyPr/>
          <a:lstStyle/>
          <a:p>
            <a:fld id="{C4C7EBEA-7D88-4745-844A-9913106A3F93}" type="slidenum">
              <a:rPr lang="en-US" altLang="zh-CN" smtClean="0"/>
              <a:pPr/>
              <a:t>50</a:t>
            </a:fld>
            <a:endParaRPr lang="en-US" altLang="zh-CN" smtClean="0"/>
          </a:p>
        </p:txBody>
      </p:sp>
      <p:sp>
        <p:nvSpPr>
          <p:cNvPr id="5" name="日期占位符 4"/>
          <p:cNvSpPr>
            <a:spLocks noGrp="1"/>
          </p:cNvSpPr>
          <p:nvPr>
            <p:ph type="dt" idx="10"/>
          </p:nvPr>
        </p:nvSpPr>
        <p:spPr/>
        <p:txBody>
          <a:bodyPr/>
          <a:lstStyle/>
          <a:p>
            <a:pPr>
              <a:defRPr/>
            </a:pPr>
            <a:fld id="{FB60981F-1323-4491-BD67-B5C4056037B9}" type="datetime1">
              <a:rPr lang="zh-CN" altLang="en-US" smtClean="0"/>
              <a:pPr>
                <a:defRPr/>
              </a:pPr>
              <a:t>2016/9/20</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031"/>
          <p:cNvSpPr>
            <a:spLocks noGrp="1" noChangeArrowheads="1"/>
          </p:cNvSpPr>
          <p:nvPr>
            <p:ph type="sldNum" sz="quarter" idx="5"/>
          </p:nvPr>
        </p:nvSpPr>
        <p:spPr>
          <a:noFill/>
        </p:spPr>
        <p:txBody>
          <a:bodyPr/>
          <a:lstStyle/>
          <a:p>
            <a:fld id="{715AB5DE-3042-4CA3-B333-749718C2F3EE}" type="slidenum">
              <a:rPr lang="en-US" altLang="zh-CN" smtClean="0"/>
              <a:pPr/>
              <a:t>53</a:t>
            </a:fld>
            <a:endParaRPr lang="en-US" altLang="zh-CN" smtClean="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r>
              <a:rPr lang="en-AU" altLang="zh-CN" smtClean="0"/>
              <a:t>For some centuries the Vigenère cipher was </a:t>
            </a:r>
            <a:r>
              <a:rPr lang="en-AU" altLang="zh-CN" i="1" smtClean="0"/>
              <a:t>le chiffre indéchiffrable</a:t>
            </a:r>
            <a:r>
              <a:rPr lang="en-AU" altLang="zh-CN" smtClean="0"/>
              <a:t> (the unbreakable cipher). As a result of a challenge, it was broken by Charles Babbage (the inventor of the computer) in 1854 but kept secret (possibly because of the Crimean War - not the first time governments have kept advances to themselves!). The method was independently reinvented by a Prussian - Friedrich Kasiski who published the attack now named after him in 1863. However lack of major advances meant that various polyalphabetic substitution ciphers were used into the 20C. One very famous incident was the breaking of the Zimmermann telegram in WW1 which resulted in the USA entering the war. </a:t>
            </a:r>
          </a:p>
          <a:p>
            <a:pPr eaLnBrk="1" hangingPunct="1"/>
            <a:endParaRPr lang="en-AU" altLang="zh-CN" smtClean="0"/>
          </a:p>
          <a:p>
            <a:pPr eaLnBrk="1" hangingPunct="1"/>
            <a:r>
              <a:rPr lang="en-AU" altLang="zh-CN" smtClean="0"/>
              <a:t>In general the approach is to find a number of duplicated sequences, collect all their distances apart, look for common factors, remembering that some will be random flukes and need to be discarded. Now have a series of monoalphabetic ciphers, each with original language letter frequency characteristics. Can attack these in turn to break the cipher.</a:t>
            </a:r>
          </a:p>
        </p:txBody>
      </p:sp>
      <p:sp>
        <p:nvSpPr>
          <p:cNvPr id="5" name="日期占位符 4"/>
          <p:cNvSpPr>
            <a:spLocks noGrp="1"/>
          </p:cNvSpPr>
          <p:nvPr>
            <p:ph type="dt" idx="10"/>
          </p:nvPr>
        </p:nvSpPr>
        <p:spPr/>
        <p:txBody>
          <a:bodyPr/>
          <a:lstStyle/>
          <a:p>
            <a:pPr>
              <a:defRPr/>
            </a:pPr>
            <a:fld id="{08D15760-19C1-4B82-B32F-DE88D7519A74}" type="datetime1">
              <a:rPr lang="zh-CN" altLang="en-US" smtClean="0"/>
              <a:pPr>
                <a:defRPr/>
              </a:pPr>
              <a:t>2016/9/20</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031"/>
          <p:cNvSpPr>
            <a:spLocks noGrp="1" noChangeArrowheads="1"/>
          </p:cNvSpPr>
          <p:nvPr>
            <p:ph type="sldNum" sz="quarter" idx="5"/>
          </p:nvPr>
        </p:nvSpPr>
        <p:spPr>
          <a:noFill/>
        </p:spPr>
        <p:txBody>
          <a:bodyPr/>
          <a:lstStyle/>
          <a:p>
            <a:fld id="{6C5CCB45-B1C3-401B-B27C-317288B4303A}" type="slidenum">
              <a:rPr lang="en-US" altLang="zh-CN" smtClean="0"/>
              <a:pPr/>
              <a:t>54</a:t>
            </a:fld>
            <a:endParaRPr lang="en-US" altLang="zh-CN" smtClean="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r>
              <a:rPr lang="en-AU" altLang="zh-CN" smtClean="0"/>
              <a:t>See that the key used is the keyword "DECEPTIVE" prefixed to as much of the message "WEAREDISCOVEREDSAV" as is needed. When deciphering, recover the first 9 letters using the keyword "DECEPTIVE". Then instead of repeating the keyword, start using the recovered letters from the message "WEAREDISC". As recover more letters, have more of key to recover later letters. </a:t>
            </a:r>
          </a:p>
          <a:p>
            <a:pPr eaLnBrk="1" hangingPunct="1"/>
            <a:endParaRPr lang="en-AU" altLang="zh-CN" smtClean="0"/>
          </a:p>
          <a:p>
            <a:pPr eaLnBrk="1" hangingPunct="1"/>
            <a:r>
              <a:rPr lang="en-AU" altLang="zh-CN" smtClean="0"/>
              <a:t>Problem is that the same language characteristics are used by the key as the message. ie. a key of 'E' will be used more often than a 'T' etc </a:t>
            </a:r>
          </a:p>
          <a:p>
            <a:pPr eaLnBrk="1" hangingPunct="1"/>
            <a:r>
              <a:rPr lang="en-AU" altLang="zh-CN" smtClean="0"/>
              <a:t>hence an 'E' encrypted with a key of 'E' occurs with probability (0.1275)2 = 0.01663, about twice as often as a 'T' encrypted with a key of 'T' </a:t>
            </a:r>
          </a:p>
          <a:p>
            <a:pPr eaLnBrk="1" hangingPunct="1"/>
            <a:r>
              <a:rPr lang="en-AU" altLang="zh-CN" smtClean="0"/>
              <a:t>have to use a larger frequency table, but it exists given sufficient ciphertext this can be broken.</a:t>
            </a:r>
          </a:p>
        </p:txBody>
      </p:sp>
      <p:sp>
        <p:nvSpPr>
          <p:cNvPr id="5" name="日期占位符 4"/>
          <p:cNvSpPr>
            <a:spLocks noGrp="1"/>
          </p:cNvSpPr>
          <p:nvPr>
            <p:ph type="dt" idx="10"/>
          </p:nvPr>
        </p:nvSpPr>
        <p:spPr/>
        <p:txBody>
          <a:bodyPr/>
          <a:lstStyle/>
          <a:p>
            <a:pPr>
              <a:defRPr/>
            </a:pPr>
            <a:fld id="{2AB80722-9648-4C06-9B56-21720B0FB798}" type="datetime1">
              <a:rPr lang="zh-CN" altLang="en-US" smtClean="0"/>
              <a:pPr>
                <a:defRPr/>
              </a:pPr>
              <a:t>2016/9/20</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1031"/>
          <p:cNvSpPr>
            <a:spLocks noGrp="1" noChangeArrowheads="1"/>
          </p:cNvSpPr>
          <p:nvPr>
            <p:ph type="sldNum" sz="quarter" idx="5"/>
          </p:nvPr>
        </p:nvSpPr>
        <p:spPr>
          <a:noFill/>
        </p:spPr>
        <p:txBody>
          <a:bodyPr/>
          <a:lstStyle/>
          <a:p>
            <a:fld id="{3BB504E2-6C7B-42FE-B15D-EDA7B43C5377}" type="slidenum">
              <a:rPr lang="en-US" altLang="zh-CN" smtClean="0"/>
              <a:pPr/>
              <a:t>57</a:t>
            </a:fld>
            <a:endParaRPr lang="en-US" altLang="zh-CN" smtClean="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pPr eaLnBrk="1" hangingPunct="1"/>
            <a:r>
              <a:rPr lang="en-US" altLang="zh-CN" smtClean="0"/>
              <a:t>The One-Time Pad is an evolution of the Vernham cipher, which was invented by Gilbert Vernham in 1918, and used a long tape of random letters to encrypt the message. An Army Signal Corp officer, Joseph Mauborgne, proposed an improvement using a random key that was truly as long as the message, with no repetitions, which thus totally obscures the original message.</a:t>
            </a:r>
          </a:p>
          <a:p>
            <a:pPr eaLnBrk="1" hangingPunct="1"/>
            <a:endParaRPr lang="en-US" altLang="zh-CN" smtClean="0"/>
          </a:p>
          <a:p>
            <a:pPr eaLnBrk="1" hangingPunct="1"/>
            <a:r>
              <a:rPr lang="en-US" altLang="zh-CN" smtClean="0"/>
              <a:t>Since any plaintext can be mapped to any ciphertext given some key, there is simply no way to determine which plaintext corresponds to a specific instance of ciphertext.</a:t>
            </a:r>
            <a:endParaRPr lang="en-AU" altLang="zh-CN" smtClean="0"/>
          </a:p>
        </p:txBody>
      </p:sp>
      <p:sp>
        <p:nvSpPr>
          <p:cNvPr id="5" name="日期占位符 4"/>
          <p:cNvSpPr>
            <a:spLocks noGrp="1"/>
          </p:cNvSpPr>
          <p:nvPr>
            <p:ph type="dt" idx="10"/>
          </p:nvPr>
        </p:nvSpPr>
        <p:spPr/>
        <p:txBody>
          <a:bodyPr/>
          <a:lstStyle/>
          <a:p>
            <a:pPr>
              <a:defRPr/>
            </a:pPr>
            <a:fld id="{E4F77DA5-3D4F-49D5-9F11-8A494D67A74C}" type="datetime1">
              <a:rPr lang="zh-CN" altLang="en-US" smtClean="0"/>
              <a:pPr>
                <a:defRPr/>
              </a:pPr>
              <a:t>2016/9/20</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031"/>
          <p:cNvSpPr>
            <a:spLocks noGrp="1" noChangeArrowheads="1"/>
          </p:cNvSpPr>
          <p:nvPr>
            <p:ph type="sldNum" sz="quarter" idx="5"/>
          </p:nvPr>
        </p:nvSpPr>
        <p:spPr>
          <a:noFill/>
        </p:spPr>
        <p:txBody>
          <a:bodyPr/>
          <a:lstStyle/>
          <a:p>
            <a:fld id="{B612D41A-C3D6-486C-A1C0-337EE5BE4021}" type="slidenum">
              <a:rPr lang="en-US" altLang="zh-CN" smtClean="0"/>
              <a:pPr/>
              <a:t>58</a:t>
            </a:fld>
            <a:endParaRPr lang="en-US" altLang="zh-CN" smtClean="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r>
              <a:rPr lang="en-AU" altLang="zh-CN" smtClean="0"/>
              <a:t>Transposition Ciphers form the second basic building block of ciphers. The core idea is to rearrange the order of basic units (letters/bytes/bits) without altering their actual values. </a:t>
            </a:r>
          </a:p>
        </p:txBody>
      </p:sp>
      <p:sp>
        <p:nvSpPr>
          <p:cNvPr id="5" name="日期占位符 4"/>
          <p:cNvSpPr>
            <a:spLocks noGrp="1"/>
          </p:cNvSpPr>
          <p:nvPr>
            <p:ph type="dt" idx="10"/>
          </p:nvPr>
        </p:nvSpPr>
        <p:spPr/>
        <p:txBody>
          <a:bodyPr/>
          <a:lstStyle/>
          <a:p>
            <a:pPr>
              <a:defRPr/>
            </a:pPr>
            <a:fld id="{5DA46846-4614-4512-B5E8-B5E0BFDE715B}" type="datetime1">
              <a:rPr lang="zh-CN" altLang="en-US" smtClean="0"/>
              <a:pPr>
                <a:defRPr/>
              </a:pPr>
              <a:t>2016/9/20</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1031"/>
          <p:cNvSpPr>
            <a:spLocks noGrp="1" noChangeArrowheads="1"/>
          </p:cNvSpPr>
          <p:nvPr>
            <p:ph type="sldNum" sz="quarter" idx="5"/>
          </p:nvPr>
        </p:nvSpPr>
        <p:spPr>
          <a:noFill/>
        </p:spPr>
        <p:txBody>
          <a:bodyPr/>
          <a:lstStyle/>
          <a:p>
            <a:fld id="{688712EA-B0A2-45EF-B8A4-9D78B3D08ED0}" type="slidenum">
              <a:rPr lang="en-US" altLang="zh-CN" smtClean="0"/>
              <a:pPr/>
              <a:t>61</a:t>
            </a:fld>
            <a:endParaRPr lang="en-US" altLang="zh-CN" smtClean="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r>
              <a:rPr lang="en-US" altLang="zh-CN" smtClean="0"/>
              <a:t>Example message is: </a:t>
            </a:r>
            <a:r>
              <a:rPr lang="en-AU" altLang="zh-CN" smtClean="0"/>
              <a:t>"meet me after the toga party" with a rail fence of depth 2.</a:t>
            </a:r>
          </a:p>
          <a:p>
            <a:pPr eaLnBrk="1" hangingPunct="1"/>
            <a:endParaRPr lang="zh-CN" altLang="en-AU" smtClean="0"/>
          </a:p>
        </p:txBody>
      </p:sp>
      <p:sp>
        <p:nvSpPr>
          <p:cNvPr id="5" name="日期占位符 4"/>
          <p:cNvSpPr>
            <a:spLocks noGrp="1"/>
          </p:cNvSpPr>
          <p:nvPr>
            <p:ph type="dt" idx="10"/>
          </p:nvPr>
        </p:nvSpPr>
        <p:spPr/>
        <p:txBody>
          <a:bodyPr/>
          <a:lstStyle/>
          <a:p>
            <a:pPr>
              <a:defRPr/>
            </a:pPr>
            <a:fld id="{ADFF092E-1412-4C3F-8370-CD039F59C966}" type="datetime1">
              <a:rPr lang="zh-CN" altLang="en-US" smtClean="0"/>
              <a:pPr>
                <a:defRPr/>
              </a:pPr>
              <a:t>2016/9/20</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031"/>
          <p:cNvSpPr>
            <a:spLocks noGrp="1" noChangeArrowheads="1"/>
          </p:cNvSpPr>
          <p:nvPr>
            <p:ph type="sldNum" sz="quarter" idx="5"/>
          </p:nvPr>
        </p:nvSpPr>
        <p:spPr>
          <a:noFill/>
        </p:spPr>
        <p:txBody>
          <a:bodyPr/>
          <a:lstStyle/>
          <a:p>
            <a:fld id="{D2F54B81-A517-4453-A561-56EA7C6C35BD}" type="slidenum">
              <a:rPr lang="en-US" altLang="zh-CN" smtClean="0"/>
              <a:pPr/>
              <a:t>20</a:t>
            </a:fld>
            <a:endParaRPr lang="en-US" altLang="zh-CN" smtClean="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r>
              <a:rPr lang="en-US" altLang="zh-CN" smtClean="0"/>
              <a:t>Generally assume that the algorithm is known.</a:t>
            </a:r>
          </a:p>
          <a:p>
            <a:pPr eaLnBrk="1" hangingPunct="1"/>
            <a:r>
              <a:rPr lang="en-US" altLang="zh-CN" smtClean="0"/>
              <a:t>This allows easy distribution of s/w and h/w implementations.</a:t>
            </a:r>
          </a:p>
          <a:p>
            <a:pPr eaLnBrk="1" hangingPunct="1"/>
            <a:r>
              <a:rPr lang="en-US" altLang="zh-CN" smtClean="0"/>
              <a:t>Hence assume just keeping key secret is sufficient to secure encrypted messages.</a:t>
            </a:r>
          </a:p>
          <a:p>
            <a:pPr eaLnBrk="1" hangingPunct="1"/>
            <a:r>
              <a:rPr lang="en-US" altLang="zh-CN" smtClean="0"/>
              <a:t>Have plaintext X, ciphertext Y, key K, encryption alg Ek, decryption alg Dk.</a:t>
            </a:r>
          </a:p>
          <a:p>
            <a:pPr eaLnBrk="1" hangingPunct="1"/>
            <a:endParaRPr lang="en-AU" altLang="zh-CN" smtClean="0"/>
          </a:p>
        </p:txBody>
      </p:sp>
      <p:sp>
        <p:nvSpPr>
          <p:cNvPr id="5" name="日期占位符 4"/>
          <p:cNvSpPr>
            <a:spLocks noGrp="1"/>
          </p:cNvSpPr>
          <p:nvPr>
            <p:ph type="dt" idx="10"/>
          </p:nvPr>
        </p:nvSpPr>
        <p:spPr/>
        <p:txBody>
          <a:bodyPr/>
          <a:lstStyle/>
          <a:p>
            <a:pPr>
              <a:defRPr/>
            </a:pPr>
            <a:fld id="{4A8163E1-A67C-4D40-BB6B-08765E4A2F98}" type="datetime1">
              <a:rPr lang="zh-CN" altLang="en-US" smtClean="0"/>
              <a:pPr>
                <a:defRPr/>
              </a:pPr>
              <a:t>2016/9/20</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031"/>
          <p:cNvSpPr>
            <a:spLocks noGrp="1" noChangeArrowheads="1"/>
          </p:cNvSpPr>
          <p:nvPr>
            <p:ph type="sldNum" sz="quarter" idx="5"/>
          </p:nvPr>
        </p:nvSpPr>
        <p:spPr>
          <a:noFill/>
        </p:spPr>
        <p:txBody>
          <a:bodyPr/>
          <a:lstStyle/>
          <a:p>
            <a:fld id="{0EC8A9EB-2BF5-46EE-8FF6-951AAF12A2F2}" type="slidenum">
              <a:rPr lang="en-US" altLang="zh-CN" smtClean="0"/>
              <a:pPr/>
              <a:t>22</a:t>
            </a:fld>
            <a:endParaRPr lang="en-US" altLang="zh-CN" smtClean="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r>
              <a:rPr lang="en-US" altLang="zh-CN" smtClean="0">
                <a:latin typeface="Times-Roman" charset="0"/>
              </a:rPr>
              <a:t>Stallings Table 2.1 summarizes the various types of cryptanalytic attacks, based on the amount of information known to the cryptanalyst, from least to most. The most difficult problem is presented when all that is available is the ciphertext only. In some cases, not even the encryption algorithm is known, but in general we can assume that the opponent does know the algorithm used for encryption. Then with increasing information have the other attacks. Generally, an encryption algorithm is designed to withstand a known-plaintext attack.</a:t>
            </a:r>
          </a:p>
        </p:txBody>
      </p:sp>
      <p:sp>
        <p:nvSpPr>
          <p:cNvPr id="5" name="日期占位符 4"/>
          <p:cNvSpPr>
            <a:spLocks noGrp="1"/>
          </p:cNvSpPr>
          <p:nvPr>
            <p:ph type="dt" idx="10"/>
          </p:nvPr>
        </p:nvSpPr>
        <p:spPr/>
        <p:txBody>
          <a:bodyPr/>
          <a:lstStyle/>
          <a:p>
            <a:pPr>
              <a:defRPr/>
            </a:pPr>
            <a:fld id="{5B41AA54-599D-42FF-A4ED-F72DCBBA1D70}" type="datetime1">
              <a:rPr lang="zh-CN" altLang="en-US" smtClean="0"/>
              <a:pPr>
                <a:defRPr/>
              </a:pPr>
              <a:t>2016/9/20</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031"/>
          <p:cNvSpPr>
            <a:spLocks noGrp="1" noChangeArrowheads="1"/>
          </p:cNvSpPr>
          <p:nvPr>
            <p:ph type="sldNum" sz="quarter" idx="5"/>
          </p:nvPr>
        </p:nvSpPr>
        <p:spPr>
          <a:noFill/>
        </p:spPr>
        <p:txBody>
          <a:bodyPr/>
          <a:lstStyle/>
          <a:p>
            <a:fld id="{F522B4E2-11F4-4450-A972-8449BA69ECE9}" type="slidenum">
              <a:rPr lang="en-US" altLang="zh-CN" smtClean="0"/>
              <a:pPr/>
              <a:t>28</a:t>
            </a:fld>
            <a:endParaRPr lang="en-US" altLang="zh-CN" smtClean="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r>
              <a:rPr lang="en-AU" altLang="zh-CN" smtClean="0"/>
              <a:t>This mathematical description uses </a:t>
            </a:r>
            <a:r>
              <a:rPr lang="en-AU" altLang="zh-CN" b="1" smtClean="0"/>
              <a:t>modulo arithmetic</a:t>
            </a:r>
            <a:r>
              <a:rPr lang="en-AU" altLang="zh-CN" smtClean="0"/>
              <a:t> (ie clock arithmetic). Here, when you reach Z you go back to A and start again. Mod 26 implies that when you reach 26, you use 0 instead (ie the letter after Z, or 25 + 1 goes to A or 0). </a:t>
            </a:r>
          </a:p>
          <a:p>
            <a:pPr eaLnBrk="1" hangingPunct="1"/>
            <a:endParaRPr lang="en-AU" altLang="zh-CN" smtClean="0"/>
          </a:p>
          <a:p>
            <a:pPr eaLnBrk="1" hangingPunct="1"/>
            <a:r>
              <a:rPr lang="en-AU" altLang="zh-CN" smtClean="0"/>
              <a:t>Example: howdy (7,14,22,3,24) encrypted using key </a:t>
            </a:r>
            <a:r>
              <a:rPr lang="en-AU" altLang="zh-CN" i="1" smtClean="0"/>
              <a:t>f</a:t>
            </a:r>
            <a:r>
              <a:rPr lang="en-AU" altLang="zh-CN" smtClean="0"/>
              <a:t> (5) is MTBID</a:t>
            </a:r>
          </a:p>
        </p:txBody>
      </p:sp>
      <p:sp>
        <p:nvSpPr>
          <p:cNvPr id="5" name="日期占位符 4"/>
          <p:cNvSpPr>
            <a:spLocks noGrp="1"/>
          </p:cNvSpPr>
          <p:nvPr>
            <p:ph type="dt" idx="10"/>
          </p:nvPr>
        </p:nvSpPr>
        <p:spPr/>
        <p:txBody>
          <a:bodyPr/>
          <a:lstStyle/>
          <a:p>
            <a:pPr>
              <a:defRPr/>
            </a:pPr>
            <a:fld id="{27D7BF37-DB8C-4B58-BD0B-219A67B68799}" type="datetime1">
              <a:rPr lang="zh-CN" altLang="en-US" smtClean="0"/>
              <a:pPr>
                <a:defRPr/>
              </a:pPr>
              <a:t>2016/9/20</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031"/>
          <p:cNvSpPr>
            <a:spLocks noGrp="1" noChangeArrowheads="1"/>
          </p:cNvSpPr>
          <p:nvPr>
            <p:ph type="sldNum" sz="quarter" idx="5"/>
          </p:nvPr>
        </p:nvSpPr>
        <p:spPr>
          <a:noFill/>
        </p:spPr>
        <p:txBody>
          <a:bodyPr/>
          <a:lstStyle/>
          <a:p>
            <a:fld id="{E9D26E25-7E4B-4420-96FF-A3B8AA570264}" type="slidenum">
              <a:rPr lang="en-US" altLang="zh-CN" smtClean="0"/>
              <a:pPr/>
              <a:t>29</a:t>
            </a:fld>
            <a:endParaRPr lang="en-US" altLang="zh-CN" smtClean="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r>
              <a:rPr lang="en-AU" altLang="zh-CN" smtClean="0"/>
              <a:t>With a caesar cipher, there are only 26 possible keys, of which only 25 are of any use, since mapping A to A etc doesn't really obscure the message! cf. basic rule of cryptanalysis "check to ensure the cipher operator hasn't goofed and sent a plaintext message by mistake"! </a:t>
            </a:r>
          </a:p>
          <a:p>
            <a:pPr eaLnBrk="1" hangingPunct="1"/>
            <a:endParaRPr lang="en-AU" altLang="zh-CN" smtClean="0"/>
          </a:p>
          <a:p>
            <a:pPr eaLnBrk="1" hangingPunct="1"/>
            <a:r>
              <a:rPr lang="en-AU" altLang="zh-CN" smtClean="0"/>
              <a:t>Can try each of the keys (shifts) in turn, until can recognise the original message. </a:t>
            </a:r>
            <a:r>
              <a:rPr lang="en-US" altLang="zh-CN" smtClean="0"/>
              <a:t>See Stallings Fig 2.3 for example of search.</a:t>
            </a:r>
            <a:endParaRPr lang="en-AU" altLang="zh-CN" smtClean="0"/>
          </a:p>
          <a:p>
            <a:pPr eaLnBrk="1" hangingPunct="1"/>
            <a:endParaRPr lang="en-AU" altLang="zh-CN" smtClean="0"/>
          </a:p>
          <a:p>
            <a:pPr eaLnBrk="1" hangingPunct="1"/>
            <a:r>
              <a:rPr lang="en-AU" altLang="zh-CN" smtClean="0"/>
              <a:t>Note: as mentioned before, do need to be able to </a:t>
            </a:r>
            <a:r>
              <a:rPr lang="en-AU" altLang="zh-CN" b="1" smtClean="0"/>
              <a:t>recognise</a:t>
            </a:r>
            <a:r>
              <a:rPr lang="en-AU" altLang="zh-CN" smtClean="0"/>
              <a:t> when have an original message (ie is it English or whatever). Usually easy for humans, hard for computers. Though if using say compressed data could be much harder.</a:t>
            </a:r>
          </a:p>
          <a:p>
            <a:pPr eaLnBrk="1" hangingPunct="1"/>
            <a:endParaRPr lang="en-AU" altLang="zh-CN" smtClean="0"/>
          </a:p>
          <a:p>
            <a:pPr eaLnBrk="1" hangingPunct="1"/>
            <a:r>
              <a:rPr lang="en-AU" altLang="zh-CN" smtClean="0"/>
              <a:t>Example "GCUA VQ DTGCM" when broken gives "easy to break", with a shift of 2 (key C). </a:t>
            </a:r>
          </a:p>
        </p:txBody>
      </p:sp>
      <p:sp>
        <p:nvSpPr>
          <p:cNvPr id="5" name="日期占位符 4"/>
          <p:cNvSpPr>
            <a:spLocks noGrp="1"/>
          </p:cNvSpPr>
          <p:nvPr>
            <p:ph type="dt" idx="10"/>
          </p:nvPr>
        </p:nvSpPr>
        <p:spPr/>
        <p:txBody>
          <a:bodyPr/>
          <a:lstStyle/>
          <a:p>
            <a:pPr>
              <a:defRPr/>
            </a:pPr>
            <a:fld id="{483ED69C-5E37-43E1-9906-334C138AA1FA}" type="datetime1">
              <a:rPr lang="zh-CN" altLang="en-US" smtClean="0"/>
              <a:pPr>
                <a:defRPr/>
              </a:pPr>
              <a:t>2016/9/20</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1031"/>
          <p:cNvSpPr>
            <a:spLocks noGrp="1" noChangeArrowheads="1"/>
          </p:cNvSpPr>
          <p:nvPr>
            <p:ph type="sldNum" sz="quarter" idx="5"/>
          </p:nvPr>
        </p:nvSpPr>
        <p:spPr>
          <a:noFill/>
        </p:spPr>
        <p:txBody>
          <a:bodyPr/>
          <a:lstStyle/>
          <a:p>
            <a:fld id="{A18D5F01-C568-46B3-98D7-04FCD0149A33}" type="slidenum">
              <a:rPr lang="en-US" altLang="zh-CN" smtClean="0"/>
              <a:pPr/>
              <a:t>36</a:t>
            </a:fld>
            <a:endParaRPr lang="en-US" altLang="zh-CN" smtClean="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r>
              <a:rPr lang="en-AU" altLang="zh-CN" smtClean="0"/>
              <a:t>As the example shows, we don't actually need all the letters in order to understand written English text. Here vowels were removed, but they're not the only redundancy. cf written Hebrew has no vowels for same reason. Are usually familiar with "party conversations", can hear one person speaking out of hubbub of many, again because of redundancy in aural language also. This redundancy is also the reason we can compress text files, the computer can derive a more compact encoding without losing any information. Basic idea is to count the relative frequencies of letters, and note the resulting pattern. </a:t>
            </a:r>
          </a:p>
        </p:txBody>
      </p:sp>
      <p:sp>
        <p:nvSpPr>
          <p:cNvPr id="5" name="日期占位符 4"/>
          <p:cNvSpPr>
            <a:spLocks noGrp="1"/>
          </p:cNvSpPr>
          <p:nvPr>
            <p:ph type="dt" idx="10"/>
          </p:nvPr>
        </p:nvSpPr>
        <p:spPr/>
        <p:txBody>
          <a:bodyPr/>
          <a:lstStyle/>
          <a:p>
            <a:pPr>
              <a:defRPr/>
            </a:pPr>
            <a:fld id="{C97D92EF-8897-41C9-A25C-2D2FAEBC3AE4}" type="datetime1">
              <a:rPr lang="zh-CN" altLang="en-US" smtClean="0"/>
              <a:pPr>
                <a:defRPr/>
              </a:pPr>
              <a:t>2016/9/20</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031"/>
          <p:cNvSpPr>
            <a:spLocks noGrp="1" noChangeArrowheads="1"/>
          </p:cNvSpPr>
          <p:nvPr>
            <p:ph type="sldNum" sz="quarter" idx="5"/>
          </p:nvPr>
        </p:nvSpPr>
        <p:spPr>
          <a:noFill/>
        </p:spPr>
        <p:txBody>
          <a:bodyPr/>
          <a:lstStyle/>
          <a:p>
            <a:fld id="{97C512DC-B0E0-49C2-9390-EEA44C4A1894}" type="slidenum">
              <a:rPr lang="en-US" altLang="zh-CN" smtClean="0"/>
              <a:pPr/>
              <a:t>38</a:t>
            </a:fld>
            <a:endParaRPr lang="en-US" altLang="zh-CN" smtClean="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r>
              <a:rPr lang="en-AU" altLang="zh-CN" smtClean="0"/>
              <a:t>The simplicity and strength of the monoalphabetic substitution cipher meant it dominated cryptographic use for the first millenium AD. It was broken by Arabic scientists. The earliest known description is in Abu al-Kindi's "A Manuscript on Deciphering Cryptographic Messages", published in the 9th century but only rediscovered in 1987 in Istanbul, but other later works also attest to their knowledge of the field.</a:t>
            </a:r>
          </a:p>
          <a:p>
            <a:pPr eaLnBrk="1" hangingPunct="1"/>
            <a:endParaRPr lang="en-AU" altLang="zh-CN" smtClean="0"/>
          </a:p>
          <a:p>
            <a:pPr eaLnBrk="1" hangingPunct="1"/>
            <a:r>
              <a:rPr lang="en-AU" altLang="zh-CN" smtClean="0"/>
              <a:t> </a:t>
            </a:r>
          </a:p>
        </p:txBody>
      </p:sp>
      <p:sp>
        <p:nvSpPr>
          <p:cNvPr id="5" name="日期占位符 4"/>
          <p:cNvSpPr>
            <a:spLocks noGrp="1"/>
          </p:cNvSpPr>
          <p:nvPr>
            <p:ph type="dt" idx="10"/>
          </p:nvPr>
        </p:nvSpPr>
        <p:spPr/>
        <p:txBody>
          <a:bodyPr/>
          <a:lstStyle/>
          <a:p>
            <a:pPr>
              <a:defRPr/>
            </a:pPr>
            <a:fld id="{FA144A11-BABD-4CDE-B668-137AEEB30DE0}" type="datetime1">
              <a:rPr lang="zh-CN" altLang="en-US" smtClean="0"/>
              <a:pPr>
                <a:defRPr/>
              </a:pPr>
              <a:t>2016/9/20</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1031"/>
          <p:cNvSpPr>
            <a:spLocks noGrp="1" noChangeArrowheads="1"/>
          </p:cNvSpPr>
          <p:nvPr>
            <p:ph type="sldNum" sz="quarter" idx="5"/>
          </p:nvPr>
        </p:nvSpPr>
        <p:spPr>
          <a:noFill/>
        </p:spPr>
        <p:txBody>
          <a:bodyPr/>
          <a:lstStyle/>
          <a:p>
            <a:fld id="{8808EDDE-1DA1-4692-B789-473AF8E366BD}" type="slidenum">
              <a:rPr lang="en-US" altLang="zh-CN" smtClean="0"/>
              <a:pPr/>
              <a:t>40</a:t>
            </a:fld>
            <a:endParaRPr lang="en-US" altLang="zh-CN" smtClean="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r>
              <a:rPr lang="en-AU" altLang="zh-CN" smtClean="0"/>
              <a:t>Consider ways to reduce the "spikyness" of natural language text, since if just map one letter always to another, the frequency distribution is just shuffled. One approach is to encrypt more than one letter at once. Playfair cipher is an example of doing this.</a:t>
            </a:r>
          </a:p>
        </p:txBody>
      </p:sp>
      <p:sp>
        <p:nvSpPr>
          <p:cNvPr id="5" name="日期占位符 4"/>
          <p:cNvSpPr>
            <a:spLocks noGrp="1"/>
          </p:cNvSpPr>
          <p:nvPr>
            <p:ph type="dt" idx="10"/>
          </p:nvPr>
        </p:nvSpPr>
        <p:spPr/>
        <p:txBody>
          <a:bodyPr/>
          <a:lstStyle/>
          <a:p>
            <a:pPr>
              <a:defRPr/>
            </a:pPr>
            <a:fld id="{96BD296D-50B5-49A9-9204-79082716B4DE}" type="datetime1">
              <a:rPr lang="zh-CN" altLang="en-US" smtClean="0"/>
              <a:pPr>
                <a:defRPr/>
              </a:pPr>
              <a:t>2016/9/20</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031"/>
          <p:cNvSpPr>
            <a:spLocks noGrp="1" noChangeArrowheads="1"/>
          </p:cNvSpPr>
          <p:nvPr>
            <p:ph type="sldNum" sz="quarter" idx="5"/>
          </p:nvPr>
        </p:nvSpPr>
        <p:spPr>
          <a:noFill/>
        </p:spPr>
        <p:txBody>
          <a:bodyPr/>
          <a:lstStyle/>
          <a:p>
            <a:fld id="{FB5DDF3D-63A9-436F-A3D7-5D66FCFAF062}" type="slidenum">
              <a:rPr lang="en-US" altLang="zh-CN" smtClean="0"/>
              <a:pPr/>
              <a:t>41</a:t>
            </a:fld>
            <a:endParaRPr lang="en-US" altLang="zh-CN" smtClean="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r>
              <a:rPr lang="en-AU" altLang="zh-CN" smtClean="0"/>
              <a:t>Have here the rules for filling in the 5x5 matrix, L to R, top to bottom, first with keyword after duplicate letters have been removed, and then with the remain letters, with I/J used as a single letter. This example comes from Dorothy Sayer's book "Have His Carcase", in which Lord Peter Wimsey solves this, and describes the use of a probably word attack. </a:t>
            </a:r>
          </a:p>
        </p:txBody>
      </p:sp>
      <p:sp>
        <p:nvSpPr>
          <p:cNvPr id="5" name="日期占位符 4"/>
          <p:cNvSpPr>
            <a:spLocks noGrp="1"/>
          </p:cNvSpPr>
          <p:nvPr>
            <p:ph type="dt" idx="10"/>
          </p:nvPr>
        </p:nvSpPr>
        <p:spPr/>
        <p:txBody>
          <a:bodyPr/>
          <a:lstStyle/>
          <a:p>
            <a:pPr>
              <a:defRPr/>
            </a:pPr>
            <a:fld id="{99BB675E-9054-49AC-A8CA-0250D0F81775}" type="datetime1">
              <a:rPr lang="zh-CN" altLang="en-US" smtClean="0"/>
              <a:pPr>
                <a:defRPr/>
              </a:pPr>
              <a:t>2016/9/20</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grpSp>
        <p:nvGrpSpPr>
          <p:cNvPr id="2" name="组合 1"/>
          <p:cNvGrpSpPr/>
          <p:nvPr/>
        </p:nvGrpSpPr>
        <p:grpSpPr>
          <a:xfrm>
            <a:off x="-3765" y="4953000"/>
            <a:ext cx="9147765"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pic>
        <p:nvPicPr>
          <p:cNvPr id="13" name="Picture 40" descr="bg-buttom"/>
          <p:cNvPicPr>
            <a:picLocks noChangeAspect="1" noChangeArrowheads="1"/>
          </p:cNvPicPr>
          <p:nvPr userDrawn="1"/>
        </p:nvPicPr>
        <p:blipFill>
          <a:blip r:embed="rId3" cstate="print">
            <a:lum bright="18000" contrast="6000"/>
          </a:blip>
          <a:srcRect/>
          <a:stretch>
            <a:fillRect/>
          </a:stretch>
        </p:blipFill>
        <p:spPr bwMode="auto">
          <a:xfrm>
            <a:off x="4572000" y="115434"/>
            <a:ext cx="3889375" cy="1149350"/>
          </a:xfrm>
          <a:prstGeom prst="rect">
            <a:avLst/>
          </a:prstGeom>
          <a:noFill/>
          <a:ln w="9525">
            <a:noFill/>
            <a:miter lim="800000"/>
            <a:headEnd/>
            <a:tailEnd/>
          </a:ln>
        </p:spPr>
      </p:pic>
      <p:pic>
        <p:nvPicPr>
          <p:cNvPr id="14" name="图片 1" descr="ustc标志2"/>
          <p:cNvPicPr>
            <a:picLocks noChangeAspect="1" noChangeArrowheads="1"/>
          </p:cNvPicPr>
          <p:nvPr userDrawn="1"/>
        </p:nvPicPr>
        <p:blipFill>
          <a:blip r:embed="rId4" cstate="print"/>
          <a:srcRect/>
          <a:stretch>
            <a:fillRect/>
          </a:stretch>
        </p:blipFill>
        <p:spPr bwMode="auto">
          <a:xfrm>
            <a:off x="714348" y="258310"/>
            <a:ext cx="1008063" cy="1008062"/>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BE2672E2-A160-472D-8EEE-79097D6B924C}" type="datetime1">
              <a:rPr lang="zh-CN" altLang="en-US" smtClean="0"/>
              <a:pPr/>
              <a:t>2016/9/20</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8529EE09-798D-4760-8768-969530E7F427}"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7C3E7649-F06E-4730-B3AF-431FFBBECEC0}" type="datetime1">
              <a:rPr lang="zh-CN" altLang="en-US" smtClean="0"/>
              <a:pPr/>
              <a:t>2016/9/20</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8529EE09-798D-4760-8768-969530E7F427}"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719263"/>
            <a:ext cx="4038600" cy="44116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19263"/>
            <a:ext cx="4038600" cy="44116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fld id="{5BB6D1B9-8A7A-4E3B-866F-AC83453A6EFF}" type="datetime1">
              <a:rPr lang="zh-CN" altLang="en-US" smtClean="0"/>
              <a:pPr>
                <a:defRPr/>
              </a:pPr>
              <a:t>2016/9/20</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r>
              <a:rPr lang="en-US" altLang="zh-CN"/>
              <a:t>Cryptography and Network Security - 2</a:t>
            </a:r>
          </a:p>
        </p:txBody>
      </p:sp>
      <p:sp>
        <p:nvSpPr>
          <p:cNvPr id="7" name="Rectangle 7"/>
          <p:cNvSpPr>
            <a:spLocks noGrp="1" noChangeArrowheads="1"/>
          </p:cNvSpPr>
          <p:nvPr>
            <p:ph type="sldNum" sz="quarter" idx="12"/>
          </p:nvPr>
        </p:nvSpPr>
        <p:spPr>
          <a:ln/>
        </p:spPr>
        <p:txBody>
          <a:bodyPr/>
          <a:lstStyle>
            <a:lvl1pPr>
              <a:defRPr/>
            </a:lvl1pPr>
          </a:lstStyle>
          <a:p>
            <a:pPr>
              <a:defRPr/>
            </a:pPr>
            <a:fld id="{7F195B85-2E2F-4313-BF78-F48937ADA2CD}" type="slidenum">
              <a:rPr lang="en-US" altLang="zh-CN" smtClean="0"/>
              <a:pPr>
                <a:defRPr/>
              </a:pPr>
              <a:t>‹#›</a:t>
            </a:fld>
            <a:r>
              <a:rPr lang="en-US" altLang="zh-CN" dirty="0" smtClean="0"/>
              <a:t>/89</a:t>
            </a:r>
            <a:endParaRPr lang="en-US" altLang="zh-CN" dirty="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719263"/>
            <a:ext cx="8229600" cy="21288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57200" y="4000500"/>
            <a:ext cx="8229600" cy="21304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fld id="{7F4CDFC2-7BFF-456D-BBAA-FB6F8CE6235E}" type="datetime1">
              <a:rPr lang="zh-CN" altLang="en-US" smtClean="0"/>
              <a:pPr>
                <a:defRPr/>
              </a:pPr>
              <a:t>2016/9/20</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r>
              <a:rPr lang="en-US" altLang="zh-CN"/>
              <a:t>Cryptography and Network Security - 2</a:t>
            </a:r>
          </a:p>
        </p:txBody>
      </p:sp>
      <p:sp>
        <p:nvSpPr>
          <p:cNvPr id="7" name="Rectangle 7"/>
          <p:cNvSpPr>
            <a:spLocks noGrp="1" noChangeArrowheads="1"/>
          </p:cNvSpPr>
          <p:nvPr>
            <p:ph type="sldNum" sz="quarter" idx="12"/>
          </p:nvPr>
        </p:nvSpPr>
        <p:spPr>
          <a:ln/>
        </p:spPr>
        <p:txBody>
          <a:bodyPr/>
          <a:lstStyle>
            <a:lvl1pPr>
              <a:defRPr/>
            </a:lvl1pPr>
          </a:lstStyle>
          <a:p>
            <a:pPr>
              <a:defRPr/>
            </a:pPr>
            <a:fld id="{759F2C6D-DAAC-4E9D-8EBA-324391CB24BD}" type="slidenum">
              <a:rPr lang="en-US" altLang="zh-CN" smtClean="0"/>
              <a:pPr>
                <a:defRPr/>
              </a:pPr>
              <a:t>‹#›</a:t>
            </a:fld>
            <a:r>
              <a:rPr lang="en-US" altLang="zh-CN" dirty="0" smtClean="0"/>
              <a:t>/89</a:t>
            </a:r>
            <a:endParaRPr lang="en-US" altLang="zh-CN" dirty="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60404" y="1428736"/>
            <a:ext cx="8229600" cy="4525963"/>
          </a:xfrm>
        </p:spPr>
        <p:txBody>
          <a:bodyPr/>
          <a:lstStyle>
            <a:extLst/>
          </a:lstStyle>
          <a:p>
            <a:pPr lvl="0" eaLnBrk="1" latinLnBrk="0" hangingPunct="1"/>
            <a:r>
              <a:rPr lang="zh-CN" altLang="en-US" dirty="0" smtClean="0"/>
              <a:t>单击此处编辑母版文本样式</a:t>
            </a:r>
          </a:p>
          <a:p>
            <a:pPr lvl="1" eaLnBrk="1" latinLnBrk="0" hangingPunct="1"/>
            <a:r>
              <a:rPr lang="zh-CN" altLang="en-US" dirty="0" smtClean="0"/>
              <a:t>第二级</a:t>
            </a:r>
          </a:p>
          <a:p>
            <a:pPr lvl="2" eaLnBrk="1" latinLnBrk="0" hangingPunct="1"/>
            <a:r>
              <a:rPr lang="zh-CN" altLang="en-US" dirty="0" smtClean="0"/>
              <a:t>第三级</a:t>
            </a:r>
          </a:p>
          <a:p>
            <a:pPr lvl="3" eaLnBrk="1" latinLnBrk="0" hangingPunct="1"/>
            <a:r>
              <a:rPr lang="zh-CN" altLang="en-US" dirty="0" smtClean="0"/>
              <a:t>第四级</a:t>
            </a:r>
          </a:p>
          <a:p>
            <a:pPr lvl="4" eaLnBrk="1" latinLnBrk="0" hangingPunct="1"/>
            <a:r>
              <a:rPr lang="zh-CN" altLang="en-US" dirty="0" smtClean="0"/>
              <a:t>第五级</a:t>
            </a:r>
            <a:endParaRPr kumimoji="0" lang="en-US" dirty="0"/>
          </a:p>
        </p:txBody>
      </p:sp>
      <p:sp>
        <p:nvSpPr>
          <p:cNvPr id="7" name="标题 6"/>
          <p:cNvSpPr>
            <a:spLocks noGrp="1"/>
          </p:cNvSpPr>
          <p:nvPr>
            <p:ph type="title"/>
          </p:nvPr>
        </p:nvSpPr>
        <p:spPr/>
        <p:txBody>
          <a:bodyPr rtlCol="0"/>
          <a:lstStyle>
            <a:extLst/>
          </a:lstStyle>
          <a:p>
            <a:r>
              <a:rPr kumimoji="0" lang="zh-CN" altLang="en-US" smtClean="0"/>
              <a:t>单击此处编辑母版标题样式</a:t>
            </a:r>
            <a:endParaRPr kumimoji="0" lang="en-US" dirty="0"/>
          </a:p>
        </p:txBody>
      </p:sp>
      <p:sp>
        <p:nvSpPr>
          <p:cNvPr id="23" name="页脚占位符 18"/>
          <p:cNvSpPr txBox="1">
            <a:spLocks/>
          </p:cNvSpPr>
          <p:nvPr userDrawn="1"/>
        </p:nvSpPr>
        <p:spPr>
          <a:xfrm>
            <a:off x="3440867" y="6409750"/>
            <a:ext cx="2350681" cy="365125"/>
          </a:xfrm>
          <a:prstGeom prst="rect">
            <a:avLst/>
          </a:prstGeom>
        </p:spPr>
        <p:txBody>
          <a:bodyPr vert="horz" anchor="b" anchorCtr="1"/>
          <a:lstStyle>
            <a:lvl1pPr>
              <a:defRPr baseline="0">
                <a:solidFill>
                  <a:schemeClr val="accent1">
                    <a:tint val="20000"/>
                  </a:schemeClr>
                </a:solidFill>
              </a:defRPr>
            </a:lvl1pPr>
            <a:extLs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schemeClr val="bg2">
                    <a:lumMod val="50000"/>
                  </a:schemeClr>
                </a:solidFill>
                <a:effectLst/>
                <a:uLnTx/>
                <a:uFillTx/>
                <a:latin typeface="宋体" pitchFamily="2" charset="-122"/>
                <a:ea typeface="宋体" pitchFamily="2" charset="-122"/>
                <a:cs typeface="+mn-cs"/>
              </a:rPr>
              <a:t>现代密码学理论与实践</a:t>
            </a:r>
            <a:endParaRPr kumimoji="0" lang="zh-CN" altLang="en-US" sz="1400" b="1" i="0" u="none" strike="noStrike" kern="1200" cap="none" spc="0" normalizeH="0" baseline="0" noProof="0" dirty="0">
              <a:ln>
                <a:noFill/>
              </a:ln>
              <a:solidFill>
                <a:schemeClr val="bg2">
                  <a:lumMod val="50000"/>
                </a:schemeClr>
              </a:solidFill>
              <a:effectLst/>
              <a:uLnTx/>
              <a:uFillTx/>
              <a:latin typeface="宋体" pitchFamily="2" charset="-122"/>
              <a:ea typeface="宋体" pitchFamily="2" charset="-122"/>
              <a:cs typeface="+mn-cs"/>
            </a:endParaRPr>
          </a:p>
        </p:txBody>
      </p:sp>
      <p:sp>
        <p:nvSpPr>
          <p:cNvPr id="24" name="灯片编号占位符 26"/>
          <p:cNvSpPr txBox="1">
            <a:spLocks/>
          </p:cNvSpPr>
          <p:nvPr userDrawn="1"/>
        </p:nvSpPr>
        <p:spPr>
          <a:xfrm>
            <a:off x="7858148" y="6369833"/>
            <a:ext cx="869319" cy="365125"/>
          </a:xfrm>
          <a:prstGeom prst="rect">
            <a:avLst/>
          </a:prstGeom>
        </p:spPr>
        <p:txBody>
          <a:bodyPr vert="horz" anchor="b"/>
          <a:lstStyle>
            <a:lvl1pPr>
              <a:defRPr>
                <a:solidFill>
                  <a:srgbClr val="FFFFFF"/>
                </a:solidFill>
              </a:defRPr>
            </a:lvl1pPr>
            <a:extLst/>
          </a:lstStyle>
          <a:p>
            <a:pPr marL="0" marR="0" lvl="0" indent="0" algn="r" defTabSz="914400" rtl="0" eaLnBrk="1" fontAlgn="auto" latinLnBrk="0" hangingPunct="1">
              <a:lnSpc>
                <a:spcPct val="100000"/>
              </a:lnSpc>
              <a:spcBef>
                <a:spcPts val="0"/>
              </a:spcBef>
              <a:spcAft>
                <a:spcPts val="0"/>
              </a:spcAft>
              <a:buClrTx/>
              <a:buSzTx/>
              <a:buFontTx/>
              <a:buNone/>
              <a:tabLst/>
              <a:defRPr/>
            </a:pPr>
            <a:fld id="{8529EE09-798D-4760-8768-969530E7F427}" type="slidenum">
              <a:rPr kumimoji="0" lang="zh-CN" altLang="en-US" sz="1400" b="1" i="0" u="none" strike="noStrike" kern="1200" cap="none" spc="0" normalizeH="0" baseline="0" noProof="0" smtClean="0">
                <a:ln>
                  <a:noFill/>
                </a:ln>
                <a:solidFill>
                  <a:schemeClr val="bg2">
                    <a:lumMod val="50000"/>
                  </a:schemeClr>
                </a:solidFill>
                <a:effectLst/>
                <a:uLnTx/>
                <a:uFillTx/>
                <a:latin typeface="宋体" pitchFamily="2" charset="-122"/>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r>
              <a:rPr kumimoji="0" lang="en-US" altLang="zh-CN" sz="1400" b="1" i="0" u="none" strike="noStrike" kern="1200" cap="none" spc="0" normalizeH="0" baseline="0" noProof="0" dirty="0" smtClean="0">
                <a:ln>
                  <a:noFill/>
                </a:ln>
                <a:solidFill>
                  <a:schemeClr val="bg2">
                    <a:lumMod val="50000"/>
                  </a:schemeClr>
                </a:solidFill>
                <a:effectLst/>
                <a:uLnTx/>
                <a:uFillTx/>
                <a:latin typeface="宋体" pitchFamily="2" charset="-122"/>
                <a:ea typeface="宋体" pitchFamily="2" charset="-122"/>
                <a:cs typeface="+mn-cs"/>
              </a:rPr>
              <a:t>/89</a:t>
            </a:r>
            <a:endParaRPr kumimoji="0" lang="zh-CN" altLang="en-US" sz="1400" b="1" i="0" u="none" strike="noStrike" kern="1200" cap="none" spc="0" normalizeH="0" baseline="0" noProof="0" dirty="0">
              <a:ln>
                <a:noFill/>
              </a:ln>
              <a:solidFill>
                <a:schemeClr val="bg2">
                  <a:lumMod val="50000"/>
                </a:schemeClr>
              </a:solidFill>
              <a:effectLst/>
              <a:uLnTx/>
              <a:uFillTx/>
              <a:latin typeface="宋体" pitchFamily="2" charset="-122"/>
              <a:ea typeface="宋体" pitchFamily="2" charset="-122"/>
              <a:cs typeface="+mn-cs"/>
            </a:endParaRPr>
          </a:p>
        </p:txBody>
      </p:sp>
      <p:sp>
        <p:nvSpPr>
          <p:cNvPr id="25" name="页脚占位符 18"/>
          <p:cNvSpPr txBox="1">
            <a:spLocks/>
          </p:cNvSpPr>
          <p:nvPr userDrawn="1"/>
        </p:nvSpPr>
        <p:spPr>
          <a:xfrm>
            <a:off x="298536" y="6393771"/>
            <a:ext cx="1701696" cy="365125"/>
          </a:xfrm>
          <a:prstGeom prst="rect">
            <a:avLst/>
          </a:prstGeom>
        </p:spPr>
        <p:txBody>
          <a:bodyPr vert="horz" anchor="b" anchorCtr="1"/>
          <a:lstStyle>
            <a:lvl1pPr>
              <a:defRPr>
                <a:solidFill>
                  <a:schemeClr val="accent1">
                    <a:tint val="20000"/>
                  </a:schemeClr>
                </a:solidFill>
              </a:defRPr>
            </a:lvl1pPr>
            <a:extLs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smtClean="0">
                <a:ln>
                  <a:noFill/>
                </a:ln>
                <a:solidFill>
                  <a:schemeClr val="bg2"/>
                </a:solidFill>
                <a:effectLst>
                  <a:outerShdw blurRad="38100" dist="38100" dir="2700000" algn="tl">
                    <a:srgbClr val="000000">
                      <a:alpha val="43137"/>
                    </a:srgbClr>
                  </a:outerShdw>
                </a:effectLst>
                <a:uLnTx/>
                <a:uFillTx/>
                <a:latin typeface="方正姚体" pitchFamily="2" charset="-122"/>
                <a:ea typeface="方正姚体" pitchFamily="2" charset="-122"/>
                <a:cs typeface="+mn-cs"/>
              </a:rPr>
              <a:t>mfy@ustc.edu.cn</a:t>
            </a:r>
            <a:endParaRPr kumimoji="0" lang="zh-CN" altLang="en-US" sz="1400" b="1" i="0" u="none" strike="noStrike" kern="1200" cap="none" spc="0" normalizeH="0" baseline="0" noProof="0" dirty="0">
              <a:ln>
                <a:noFill/>
              </a:ln>
              <a:solidFill>
                <a:schemeClr val="bg2"/>
              </a:solidFill>
              <a:effectLst>
                <a:outerShdw blurRad="38100" dist="38100" dir="2700000" algn="tl">
                  <a:srgbClr val="000000">
                    <a:alpha val="43137"/>
                  </a:srgbClr>
                </a:outerShdw>
              </a:effectLst>
              <a:uLnTx/>
              <a:uFillTx/>
              <a:latin typeface="方正姚体" pitchFamily="2" charset="-122"/>
              <a:ea typeface="方正姚体" pitchFamily="2" charset="-122"/>
              <a:cs typeface="+mn-cs"/>
            </a:endParaRPr>
          </a:p>
        </p:txBody>
      </p:sp>
      <p:pic>
        <p:nvPicPr>
          <p:cNvPr id="26" name="Picture 40" descr="bg-buttom"/>
          <p:cNvPicPr>
            <a:picLocks noChangeAspect="1" noChangeArrowheads="1"/>
          </p:cNvPicPr>
          <p:nvPr userDrawn="1"/>
        </p:nvPicPr>
        <p:blipFill>
          <a:blip r:embed="rId2" cstate="print">
            <a:lum bright="18000" contrast="6000"/>
          </a:blip>
          <a:srcRect/>
          <a:stretch>
            <a:fillRect/>
          </a:stretch>
        </p:blipFill>
        <p:spPr bwMode="auto">
          <a:xfrm>
            <a:off x="4786314" y="5214950"/>
            <a:ext cx="3889375" cy="1149350"/>
          </a:xfrm>
          <a:prstGeom prst="rect">
            <a:avLst/>
          </a:prstGeom>
          <a:noFill/>
          <a:ln w="9525">
            <a:noFill/>
            <a:miter lim="800000"/>
            <a:headEnd/>
            <a:tailEnd/>
          </a:ln>
        </p:spPr>
      </p:pic>
      <p:pic>
        <p:nvPicPr>
          <p:cNvPr id="27" name="图片 1" descr="ustc标志2"/>
          <p:cNvPicPr>
            <a:picLocks noChangeAspect="1" noChangeArrowheads="1"/>
          </p:cNvPicPr>
          <p:nvPr userDrawn="1"/>
        </p:nvPicPr>
        <p:blipFill>
          <a:blip r:embed="rId3" cstate="print"/>
          <a:srcRect/>
          <a:stretch>
            <a:fillRect/>
          </a:stretch>
        </p:blipFill>
        <p:spPr bwMode="auto">
          <a:xfrm>
            <a:off x="7679271" y="277986"/>
            <a:ext cx="1008063" cy="1008062"/>
          </a:xfrm>
          <a:prstGeom prst="rect">
            <a:avLst/>
          </a:prstGeom>
          <a:noFill/>
          <a:ln w="9525">
            <a:noFill/>
            <a:miter lim="800000"/>
            <a:headEnd/>
            <a:tailEnd/>
          </a:ln>
        </p:spPr>
      </p:pic>
      <p:sp>
        <p:nvSpPr>
          <p:cNvPr id="9" name="标题 6"/>
          <p:cNvSpPr txBox="1">
            <a:spLocks/>
          </p:cNvSpPr>
          <p:nvPr userDrawn="1"/>
        </p:nvSpPr>
        <p:spPr>
          <a:xfrm>
            <a:off x="214314" y="5572140"/>
            <a:ext cx="4714876" cy="857248"/>
          </a:xfrm>
          <a:prstGeom prst="rect">
            <a:avLst/>
          </a:prstGeom>
        </p:spPr>
        <p:txBody>
          <a:bodyPr vert="horz" bIns="0" rtlCol="0" anchor="ctr">
            <a:noAutofit/>
            <a:scene3d>
              <a:camera prst="orthographicFront"/>
              <a:lightRig rig="soft" dir="t"/>
            </a:scene3d>
            <a:sp3d prstMaterial="softEdge">
              <a:bevelT w="25400" h="25400"/>
            </a:sp3d>
          </a:bodyPr>
          <a:lstStyle>
            <a:extLst/>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0" normalizeH="0" baseline="0" noProof="0" dirty="0" smtClean="0">
                <a:ln>
                  <a:noFill/>
                </a:ln>
                <a:solidFill>
                  <a:srgbClr val="EAF9FC"/>
                </a:solidFill>
                <a:effectLst/>
                <a:uLnTx/>
                <a:uFillTx/>
                <a:latin typeface="华文行楷" pitchFamily="2" charset="-122"/>
                <a:ea typeface="华文行楷" pitchFamily="2" charset="-122"/>
                <a:cs typeface="+mj-cs"/>
              </a:rPr>
              <a:t>School of Computer </a:t>
            </a:r>
            <a:r>
              <a:rPr kumimoji="0" lang="en-US" altLang="zh-CN" sz="2400" b="0" i="0" u="none" strike="noStrike" kern="1200" cap="none" spc="0" normalizeH="0" baseline="0" noProof="0" dirty="0" err="1" smtClean="0">
                <a:ln>
                  <a:noFill/>
                </a:ln>
                <a:solidFill>
                  <a:srgbClr val="EAF9FC"/>
                </a:solidFill>
                <a:effectLst/>
                <a:uLnTx/>
                <a:uFillTx/>
                <a:latin typeface="华文行楷" pitchFamily="2" charset="-122"/>
                <a:ea typeface="华文行楷" pitchFamily="2" charset="-122"/>
                <a:cs typeface="+mj-cs"/>
              </a:rPr>
              <a:t>Science&amp;Technology</a:t>
            </a:r>
            <a:r>
              <a:rPr kumimoji="0" lang="en-US" altLang="zh-CN" sz="2400" b="0" i="0" u="none" strike="noStrike" kern="1200" cap="none" spc="0" normalizeH="0" baseline="0" noProof="0" dirty="0" smtClean="0">
                <a:ln>
                  <a:noFill/>
                </a:ln>
                <a:solidFill>
                  <a:srgbClr val="EAF9FC"/>
                </a:solidFill>
                <a:effectLst/>
                <a:uLnTx/>
                <a:uFillTx/>
                <a:latin typeface="华文行楷" pitchFamily="2" charset="-122"/>
                <a:ea typeface="华文行楷" pitchFamily="2" charset="-122"/>
                <a:cs typeface="+mj-cs"/>
              </a:rPr>
              <a:t>, USTC</a:t>
            </a:r>
            <a:endParaRPr kumimoji="0" lang="en-US" sz="2400" b="0" i="0" u="none" strike="noStrike" kern="1200" cap="none" spc="0" normalizeH="0" baseline="0" noProof="0" dirty="0">
              <a:ln>
                <a:noFill/>
              </a:ln>
              <a:solidFill>
                <a:srgbClr val="EAF9FC"/>
              </a:solidFill>
              <a:effectLst/>
              <a:uLnTx/>
              <a:uFillTx/>
              <a:latin typeface="华文行楷" pitchFamily="2" charset="-122"/>
              <a:ea typeface="华文行楷" pitchFamily="2" charset="-122"/>
              <a:cs typeface="+mj-cs"/>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extLst/>
          </a:lstStyle>
          <a:p>
            <a:fld id="{DD5C350B-4A99-44CA-BD3F-436C35E879F6}" type="datetime1">
              <a:rPr lang="zh-CN" altLang="en-US" smtClean="0"/>
              <a:pPr/>
              <a:t>2016/9/20</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8529EE09-798D-4760-8768-969530E7F427}" type="slidenum">
              <a:rPr lang="zh-CN" altLang="en-US" smtClean="0"/>
              <a:pPr/>
              <a:t>‹#›</a:t>
            </a:fld>
            <a:endParaRPr lang="zh-CN" altLang="en-US"/>
          </a:p>
        </p:txBody>
      </p:sp>
      <p:sp>
        <p:nvSpPr>
          <p:cNvPr id="7" name="燕尾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燕尾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FCF8DEF0-057E-4D05-B964-8893A04D16A7}" type="datetime1">
              <a:rPr lang="zh-CN" altLang="en-US" smtClean="0"/>
              <a:pPr/>
              <a:t>2016/9/20</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p:txBody>
          <a:bodyPr/>
          <a:lstStyle>
            <a:extLst/>
          </a:lstStyle>
          <a:p>
            <a:fld id="{8529EE09-798D-4760-8768-969530E7F427}" type="slidenum">
              <a:rPr lang="zh-CN" altLang="en-US" smtClean="0"/>
              <a:pPr/>
              <a:t>‹#›</a:t>
            </a:fld>
            <a:endParaRPr lang="zh-CN" altLang="en-US"/>
          </a:p>
        </p:txBody>
      </p:sp>
      <p:sp>
        <p:nvSpPr>
          <p:cNvPr id="8" name="标题 7"/>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084F31DF-5A6A-4D7D-9A32-641C4740AECB}" type="datetime1">
              <a:rPr lang="zh-CN" altLang="en-US" smtClean="0"/>
              <a:pPr/>
              <a:t>2016/9/20</a:t>
            </a:fld>
            <a:endParaRPr lang="zh-CN" altLang="en-US"/>
          </a:p>
        </p:txBody>
      </p:sp>
      <p:sp>
        <p:nvSpPr>
          <p:cNvPr id="8" name="页脚占位符 7"/>
          <p:cNvSpPr>
            <a:spLocks noGrp="1"/>
          </p:cNvSpPr>
          <p:nvPr>
            <p:ph type="ftr" sz="quarter" idx="11"/>
          </p:nvPr>
        </p:nvSpPr>
        <p:spPr/>
        <p:txBody>
          <a:bodyPr/>
          <a:lstStyle>
            <a:extLst/>
          </a:lstStyle>
          <a:p>
            <a:endParaRPr lang="zh-CN" altLang="en-US"/>
          </a:p>
        </p:txBody>
      </p:sp>
      <p:sp>
        <p:nvSpPr>
          <p:cNvPr id="9" name="灯片编号占位符 8"/>
          <p:cNvSpPr>
            <a:spLocks noGrp="1"/>
          </p:cNvSpPr>
          <p:nvPr>
            <p:ph type="sldNum" sz="quarter" idx="12"/>
          </p:nvPr>
        </p:nvSpPr>
        <p:spPr/>
        <p:txBody>
          <a:bodyPr/>
          <a:lstStyle>
            <a:extLst/>
          </a:lstStyle>
          <a:p>
            <a:fld id="{8529EE09-798D-4760-8768-969530E7F427}"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extLst/>
          </a:lstStyle>
          <a:p>
            <a:fld id="{16C110CD-E9AF-4815-B982-C71DD1412174}" type="datetime1">
              <a:rPr lang="zh-CN" altLang="en-US" smtClean="0"/>
              <a:pPr/>
              <a:t>2016/9/20</a:t>
            </a:fld>
            <a:endParaRPr lang="zh-CN" altLang="en-US"/>
          </a:p>
        </p:txBody>
      </p:sp>
      <p:sp>
        <p:nvSpPr>
          <p:cNvPr id="4" name="页脚占位符 3"/>
          <p:cNvSpPr>
            <a:spLocks noGrp="1"/>
          </p:cNvSpPr>
          <p:nvPr>
            <p:ph type="ftr" sz="quarter" idx="11"/>
          </p:nvPr>
        </p:nvSpPr>
        <p:spPr/>
        <p:txBody>
          <a:bodyPr/>
          <a:lstStyle>
            <a:extLst/>
          </a:lstStyle>
          <a:p>
            <a:endParaRPr lang="zh-CN" altLang="en-US"/>
          </a:p>
        </p:txBody>
      </p:sp>
      <p:sp>
        <p:nvSpPr>
          <p:cNvPr id="5" name="灯片编号占位符 4"/>
          <p:cNvSpPr>
            <a:spLocks noGrp="1"/>
          </p:cNvSpPr>
          <p:nvPr>
            <p:ph type="sldNum" sz="quarter" idx="12"/>
          </p:nvPr>
        </p:nvSpPr>
        <p:spPr/>
        <p:txBody>
          <a:bodyPr/>
          <a:lstStyle>
            <a:extLst/>
          </a:lstStyle>
          <a:p>
            <a:fld id="{8529EE09-798D-4760-8768-969530E7F427}" type="slidenum">
              <a:rPr lang="zh-CN" altLang="en-US" smtClean="0"/>
              <a:pPr/>
              <a:t>‹#›</a:t>
            </a:fld>
            <a:endParaRPr lang="zh-CN" altLang="en-US"/>
          </a:p>
        </p:txBody>
      </p:sp>
      <p:sp>
        <p:nvSpPr>
          <p:cNvPr id="6" name="标题 5"/>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fld id="{D7F353DC-7D66-42D5-937A-32A6B2054C9E}" type="datetime1">
              <a:rPr lang="zh-CN" altLang="en-US" smtClean="0"/>
              <a:pPr/>
              <a:t>2016/9/20</a:t>
            </a:fld>
            <a:endParaRPr lang="zh-CN" altLang="en-US"/>
          </a:p>
        </p:txBody>
      </p:sp>
      <p:sp>
        <p:nvSpPr>
          <p:cNvPr id="3" name="页脚占位符 2"/>
          <p:cNvSpPr>
            <a:spLocks noGrp="1"/>
          </p:cNvSpPr>
          <p:nvPr>
            <p:ph type="ftr" sz="quarter" idx="11"/>
          </p:nvPr>
        </p:nvSpPr>
        <p:spPr/>
        <p:txBody>
          <a:bodyPr/>
          <a:lstStyle>
            <a:extLst/>
          </a:lstStyle>
          <a:p>
            <a:endParaRPr lang="zh-CN" altLang="en-US"/>
          </a:p>
        </p:txBody>
      </p:sp>
      <p:sp>
        <p:nvSpPr>
          <p:cNvPr id="4" name="灯片编号占位符 3"/>
          <p:cNvSpPr>
            <a:spLocks noGrp="1"/>
          </p:cNvSpPr>
          <p:nvPr>
            <p:ph type="sldNum" sz="quarter" idx="12"/>
          </p:nvPr>
        </p:nvSpPr>
        <p:spPr/>
        <p:txBody>
          <a:bodyPr/>
          <a:lstStyle>
            <a:extLst/>
          </a:lstStyle>
          <a:p>
            <a:fld id="{8529EE09-798D-4760-8768-969530E7F427}"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6727032" y="6407944"/>
            <a:ext cx="1920240" cy="365760"/>
          </a:xfrm>
        </p:spPr>
        <p:txBody>
          <a:bodyPr/>
          <a:lstStyle>
            <a:extLst/>
          </a:lstStyle>
          <a:p>
            <a:fld id="{DE34FA82-BD38-41DB-AC70-DB508FBEA257}" type="datetime1">
              <a:rPr lang="zh-CN" altLang="en-US" smtClean="0"/>
              <a:pPr/>
              <a:t>2016/9/20</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p:txBody>
          <a:bodyPr/>
          <a:lstStyle>
            <a:extLst/>
          </a:lstStyle>
          <a:p>
            <a:fld id="{8529EE09-798D-4760-8768-969530E7F427}"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CN" altLang="en-US" smtClean="0"/>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extLst/>
          </a:lstStyle>
          <a:p>
            <a:fld id="{83B2A7F5-0A7F-4523-A068-C452A85F3F86}" type="datetime1">
              <a:rPr lang="zh-CN" altLang="en-US" smtClean="0"/>
              <a:pPr/>
              <a:t>2016/9/20</a:t>
            </a:fld>
            <a:endParaRPr lang="zh-CN" altLang="en-US"/>
          </a:p>
        </p:txBody>
      </p:sp>
      <p:sp>
        <p:nvSpPr>
          <p:cNvPr id="6" name="页脚占位符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zh-CN" altLang="en-US"/>
          </a:p>
        </p:txBody>
      </p:sp>
      <p:sp>
        <p:nvSpPr>
          <p:cNvPr id="7" name="灯片编号占位符 6"/>
          <p:cNvSpPr>
            <a:spLocks noGrp="1"/>
          </p:cNvSpPr>
          <p:nvPr>
            <p:ph type="sldNum" sz="quarter" idx="12"/>
          </p:nvPr>
        </p:nvSpPr>
        <p:spPr/>
        <p:txBody>
          <a:bodyPr/>
          <a:lstStyle>
            <a:lvl1pPr>
              <a:defRPr>
                <a:solidFill>
                  <a:schemeClr val="tx1"/>
                </a:solidFill>
              </a:defRPr>
            </a:lvl1pPr>
            <a:extLst/>
          </a:lstStyle>
          <a:p>
            <a:fld id="{8529EE09-798D-4760-8768-969530E7F427}" type="slidenum">
              <a:rPr lang="zh-CN" altLang="en-US" smtClean="0"/>
              <a:pPr/>
              <a:t>‹#›</a:t>
            </a:fld>
            <a:endParaRPr lang="zh-CN" altLang="en-US"/>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CN" altLang="en-US" smtClean="0"/>
              <a:t>单击此处编辑母版标题样式</a:t>
            </a:r>
            <a:endParaRPr kumimoji="0" lang="en-US"/>
          </a:p>
        </p:txBody>
      </p:sp>
      <p:sp>
        <p:nvSpPr>
          <p:cNvPr id="8" name="任意多边形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任意多边形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直角三角形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直接连接符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燕尾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任意多边形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直角三角形 13"/>
          <p:cNvSpPr>
            <a:spLocks/>
          </p:cNvSpPr>
          <p:nvPr/>
        </p:nvSpPr>
        <p:spPr bwMode="auto">
          <a:xfrm>
            <a:off x="-6042" y="5791253"/>
            <a:ext cx="3402314" cy="1080868"/>
          </a:xfrm>
          <a:prstGeom prst="rtTriangle">
            <a:avLst/>
          </a:prstGeom>
          <a:blipFill>
            <a:blip r:embed="rId15"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DBA9FF3C-F009-474B-8AF4-0142DC10200A}" type="datetime1">
              <a:rPr lang="zh-CN" altLang="en-US" smtClean="0"/>
              <a:pPr/>
              <a:t>2016/9/20</a:t>
            </a:fld>
            <a:endParaRPr lang="zh-CN" altLang="en-US"/>
          </a:p>
        </p:txBody>
      </p:sp>
      <p:sp>
        <p:nvSpPr>
          <p:cNvPr id="22" name="页脚占位符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zh-CN" altLang="en-US"/>
          </a:p>
        </p:txBody>
      </p:sp>
      <p:sp>
        <p:nvSpPr>
          <p:cNvPr id="18" name="灯片编号占位符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8529EE09-798D-4760-8768-969530E7F427}"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mfy@ustc.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10.xml"/><Relationship Id="rId7" Type="http://schemas.openxmlformats.org/officeDocument/2006/relationships/slide" Target="slide78.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61.xml"/><Relationship Id="rId5" Type="http://schemas.openxmlformats.org/officeDocument/2006/relationships/slide" Target="slide58.xml"/><Relationship Id="rId4" Type="http://schemas.openxmlformats.org/officeDocument/2006/relationships/slide" Target="slide25.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7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60.png"/></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ctrTitle"/>
          </p:nvPr>
        </p:nvSpPr>
        <p:spPr>
          <a:xfrm>
            <a:off x="943001" y="1096984"/>
            <a:ext cx="7272337" cy="2089150"/>
          </a:xfrm>
        </p:spPr>
        <p:txBody>
          <a:bodyPr/>
          <a:lstStyle/>
          <a:p>
            <a:pPr algn="ctr" eaLnBrk="1" hangingPunct="1"/>
            <a:r>
              <a:rPr lang="zh-CN" altLang="en-US" sz="4400" dirty="0" smtClean="0">
                <a:solidFill>
                  <a:srgbClr val="FF0000"/>
                </a:solidFill>
              </a:rPr>
              <a:t>现代密码学理论与实践</a:t>
            </a:r>
            <a:r>
              <a:rPr lang="zh-CN" altLang="en-US" sz="3600" dirty="0" smtClean="0">
                <a:solidFill>
                  <a:srgbClr val="FF0000"/>
                </a:solidFill>
              </a:rPr>
              <a:t/>
            </a:r>
            <a:br>
              <a:rPr lang="zh-CN" altLang="en-US" sz="3600" dirty="0" smtClean="0">
                <a:solidFill>
                  <a:srgbClr val="FF0000"/>
                </a:solidFill>
              </a:rPr>
            </a:br>
            <a:r>
              <a:rPr lang="zh-CN" altLang="en-US" sz="4400" dirty="0" smtClean="0">
                <a:solidFill>
                  <a:srgbClr val="FF0000"/>
                </a:solidFill>
              </a:rPr>
              <a:t>第</a:t>
            </a:r>
            <a:r>
              <a:rPr lang="en-US" altLang="zh-CN" sz="4400" dirty="0" smtClean="0">
                <a:solidFill>
                  <a:srgbClr val="FF0000"/>
                </a:solidFill>
              </a:rPr>
              <a:t>2</a:t>
            </a:r>
            <a:r>
              <a:rPr lang="zh-CN" altLang="en-US" sz="4400" dirty="0" smtClean="0">
                <a:solidFill>
                  <a:srgbClr val="FF0000"/>
                </a:solidFill>
              </a:rPr>
              <a:t>章 传统加密技术</a:t>
            </a:r>
          </a:p>
        </p:txBody>
      </p:sp>
      <p:sp>
        <p:nvSpPr>
          <p:cNvPr id="3078" name="Rectangle 3"/>
          <p:cNvSpPr>
            <a:spLocks noGrp="1" noChangeArrowheads="1"/>
          </p:cNvSpPr>
          <p:nvPr/>
        </p:nvSpPr>
        <p:spPr bwMode="auto">
          <a:xfrm>
            <a:off x="1262088" y="3333771"/>
            <a:ext cx="6551613" cy="3095625"/>
          </a:xfrm>
          <a:prstGeom prst="rect">
            <a:avLst/>
          </a:prstGeom>
          <a:noFill/>
          <a:ln w="9525">
            <a:noFill/>
            <a:miter lim="800000"/>
            <a:headEnd/>
            <a:tailEnd/>
          </a:ln>
        </p:spPr>
        <p:txBody>
          <a:bodyPr/>
          <a:lstStyle/>
          <a:p>
            <a:pPr algn="r">
              <a:lnSpc>
                <a:spcPct val="90000"/>
              </a:lnSpc>
              <a:spcBef>
                <a:spcPct val="20000"/>
              </a:spcBef>
              <a:buClr>
                <a:schemeClr val="tx2"/>
              </a:buClr>
              <a:buSzPct val="70000"/>
              <a:buFont typeface="Wingdings" pitchFamily="2" charset="2"/>
              <a:buNone/>
            </a:pPr>
            <a:r>
              <a:rPr lang="en-US" altLang="zh-CN" sz="2700" dirty="0">
                <a:ea typeface="黑体" pitchFamily="2" charset="-122"/>
              </a:rPr>
              <a:t>Fifth Edition by William Stallings</a:t>
            </a:r>
          </a:p>
          <a:p>
            <a:pPr algn="r">
              <a:lnSpc>
                <a:spcPct val="90000"/>
              </a:lnSpc>
              <a:spcBef>
                <a:spcPct val="20000"/>
              </a:spcBef>
              <a:buClr>
                <a:schemeClr val="tx2"/>
              </a:buClr>
              <a:buSzPct val="70000"/>
              <a:buFont typeface="Wingdings" pitchFamily="2" charset="2"/>
              <a:buNone/>
            </a:pPr>
            <a:r>
              <a:rPr lang="zh-CN" altLang="en-US" sz="2700" dirty="0">
                <a:ea typeface="黑体" pitchFamily="2" charset="-122"/>
              </a:rPr>
              <a:t>苗付友</a:t>
            </a:r>
          </a:p>
          <a:p>
            <a:pPr algn="r">
              <a:lnSpc>
                <a:spcPct val="90000"/>
              </a:lnSpc>
              <a:spcBef>
                <a:spcPct val="20000"/>
              </a:spcBef>
              <a:buClr>
                <a:schemeClr val="tx2"/>
              </a:buClr>
              <a:buSzPct val="70000"/>
              <a:buFont typeface="Wingdings" pitchFamily="2" charset="2"/>
              <a:buNone/>
            </a:pPr>
            <a:r>
              <a:rPr lang="en-US" altLang="zh-CN" sz="2700" dirty="0">
                <a:ea typeface="黑体" pitchFamily="2" charset="-122"/>
                <a:hlinkClick r:id="rId2"/>
              </a:rPr>
              <a:t>mfy@ustc.edu.cn</a:t>
            </a:r>
            <a:endParaRPr lang="en-US" altLang="zh-CN" sz="2700" dirty="0">
              <a:ea typeface="黑体" pitchFamily="2" charset="-122"/>
            </a:endParaRPr>
          </a:p>
          <a:p>
            <a:pPr algn="r">
              <a:lnSpc>
                <a:spcPct val="90000"/>
              </a:lnSpc>
              <a:spcBef>
                <a:spcPct val="20000"/>
              </a:spcBef>
              <a:buClr>
                <a:schemeClr val="tx2"/>
              </a:buClr>
              <a:buSzPct val="70000"/>
              <a:buFont typeface="Wingdings" pitchFamily="2" charset="2"/>
              <a:buNone/>
            </a:pPr>
            <a:r>
              <a:rPr lang="en-US" altLang="zh-CN" sz="2700" dirty="0" smtClean="0">
                <a:ea typeface="黑体" pitchFamily="2" charset="-122"/>
              </a:rPr>
              <a:t>2016</a:t>
            </a:r>
            <a:r>
              <a:rPr lang="zh-CN" altLang="en-US" sz="2700" dirty="0" smtClean="0">
                <a:ea typeface="黑体" pitchFamily="2" charset="-122"/>
              </a:rPr>
              <a:t>年</a:t>
            </a:r>
            <a:r>
              <a:rPr lang="en-US" altLang="zh-CN" sz="2700" dirty="0">
                <a:ea typeface="黑体" pitchFamily="2" charset="-122"/>
              </a:rPr>
              <a:t>9</a:t>
            </a:r>
            <a:r>
              <a:rPr lang="zh-CN" altLang="en-US" sz="2700" dirty="0">
                <a:ea typeface="黑体" pitchFamily="2" charset="-122"/>
              </a:rPr>
              <a:t>月</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body" idx="1"/>
          </p:nvPr>
        </p:nvSpPr>
        <p:spPr>
          <a:xfrm>
            <a:off x="468313" y="1341438"/>
            <a:ext cx="7913687" cy="4679950"/>
          </a:xfrm>
        </p:spPr>
        <p:txBody>
          <a:bodyPr/>
          <a:lstStyle/>
          <a:p>
            <a:pPr eaLnBrk="1" hangingPunct="1"/>
            <a:endParaRPr lang="en-US" altLang="zh-CN" sz="1900" smtClean="0"/>
          </a:p>
          <a:p>
            <a:pPr eaLnBrk="1" hangingPunct="1"/>
            <a:endParaRPr lang="en-US" altLang="zh-CN" sz="1900" smtClean="0"/>
          </a:p>
          <a:p>
            <a:pPr eaLnBrk="1" hangingPunct="1"/>
            <a:endParaRPr lang="en-US" altLang="zh-CN" sz="1900" smtClean="0"/>
          </a:p>
          <a:p>
            <a:pPr eaLnBrk="1" hangingPunct="1"/>
            <a:endParaRPr lang="en-US" altLang="zh-CN" sz="1900" smtClean="0"/>
          </a:p>
          <a:p>
            <a:pPr eaLnBrk="1" hangingPunct="1">
              <a:lnSpc>
                <a:spcPct val="120000"/>
              </a:lnSpc>
            </a:pPr>
            <a:endParaRPr lang="en-US" altLang="zh-CN" sz="1900" smtClean="0"/>
          </a:p>
          <a:p>
            <a:pPr eaLnBrk="1" hangingPunct="1">
              <a:lnSpc>
                <a:spcPct val="120000"/>
              </a:lnSpc>
            </a:pPr>
            <a:r>
              <a:rPr lang="zh-CN" altLang="en-US" sz="2000" smtClean="0"/>
              <a:t>什么是密码？简单地说它就是一组含有参数</a:t>
            </a:r>
            <a:r>
              <a:rPr lang="en-US" altLang="zh-CN" sz="2000" smtClean="0"/>
              <a:t>K</a:t>
            </a:r>
            <a:r>
              <a:rPr lang="zh-CN" altLang="en-US" sz="2000" smtClean="0"/>
              <a:t>的变换</a:t>
            </a:r>
            <a:r>
              <a:rPr lang="en-US" altLang="zh-CN" sz="2000" smtClean="0"/>
              <a:t>E</a:t>
            </a:r>
            <a:r>
              <a:rPr lang="zh-CN" altLang="en-US" sz="2000" smtClean="0"/>
              <a:t>。设已知消息</a:t>
            </a:r>
            <a:r>
              <a:rPr lang="en-US" altLang="zh-CN" sz="2000" smtClean="0"/>
              <a:t>m</a:t>
            </a:r>
            <a:r>
              <a:rPr lang="zh-CN" altLang="en-US" sz="2000" smtClean="0"/>
              <a:t>，通过变换</a:t>
            </a:r>
            <a:r>
              <a:rPr lang="en-US" altLang="zh-CN" sz="2000" smtClean="0"/>
              <a:t>E</a:t>
            </a:r>
            <a:r>
              <a:rPr lang="en-US" altLang="zh-CN" sz="2000" baseline="-10000" smtClean="0"/>
              <a:t>k</a:t>
            </a:r>
            <a:r>
              <a:rPr lang="zh-CN" altLang="en-US" sz="2000" smtClean="0"/>
              <a:t>得密文</a:t>
            </a:r>
            <a:r>
              <a:rPr lang="en-US" altLang="zh-CN" sz="2000" smtClean="0"/>
              <a:t>C</a:t>
            </a:r>
            <a:r>
              <a:rPr lang="zh-CN" altLang="en-US" sz="2000" smtClean="0"/>
              <a:t>，这个过程称为加密，</a:t>
            </a:r>
            <a:r>
              <a:rPr lang="en-US" altLang="zh-CN" sz="2000" smtClean="0"/>
              <a:t>E</a:t>
            </a:r>
            <a:r>
              <a:rPr lang="zh-CN" altLang="en-US" sz="2000" smtClean="0"/>
              <a:t>为加密算法，</a:t>
            </a:r>
            <a:r>
              <a:rPr lang="en-US" altLang="zh-CN" sz="2000" smtClean="0"/>
              <a:t>k</a:t>
            </a:r>
            <a:r>
              <a:rPr lang="zh-CN" altLang="en-US" sz="2000" smtClean="0"/>
              <a:t>不同，密文</a:t>
            </a:r>
            <a:r>
              <a:rPr lang="en-US" altLang="zh-CN" sz="2000" smtClean="0"/>
              <a:t>C</a:t>
            </a:r>
            <a:r>
              <a:rPr lang="zh-CN" altLang="en-US" sz="2000" smtClean="0"/>
              <a:t>亦不同。传统的保密通信机制：</a:t>
            </a:r>
          </a:p>
        </p:txBody>
      </p:sp>
      <p:grpSp>
        <p:nvGrpSpPr>
          <p:cNvPr id="2" name="Group 3"/>
          <p:cNvGrpSpPr>
            <a:grpSpLocks/>
          </p:cNvGrpSpPr>
          <p:nvPr/>
        </p:nvGrpSpPr>
        <p:grpSpPr bwMode="auto">
          <a:xfrm>
            <a:off x="1547813" y="1268413"/>
            <a:ext cx="5113337" cy="1871662"/>
            <a:chOff x="748" y="754"/>
            <a:chExt cx="3221" cy="1179"/>
          </a:xfrm>
        </p:grpSpPr>
        <p:sp>
          <p:nvSpPr>
            <p:cNvPr id="12312" name="Text Box 4"/>
            <p:cNvSpPr txBox="1">
              <a:spLocks noChangeArrowheads="1"/>
            </p:cNvSpPr>
            <p:nvPr/>
          </p:nvSpPr>
          <p:spPr bwMode="auto">
            <a:xfrm>
              <a:off x="1927" y="754"/>
              <a:ext cx="936" cy="250"/>
            </a:xfrm>
            <a:prstGeom prst="rect">
              <a:avLst/>
            </a:prstGeom>
            <a:solidFill>
              <a:srgbClr val="FFFFFF"/>
            </a:solidFill>
            <a:ln w="9525">
              <a:noFill/>
              <a:miter lim="800000"/>
              <a:headEnd/>
              <a:tailEnd/>
            </a:ln>
          </p:spPr>
          <p:txBody>
            <a:bodyPr/>
            <a:lstStyle/>
            <a:p>
              <a:pPr algn="just" eaLnBrk="0" hangingPunct="0"/>
              <a:r>
                <a:rPr lang="en-US" altLang="zh-CN" sz="2000">
                  <a:latin typeface="Comic Sans MS" pitchFamily="66" charset="0"/>
                </a:rPr>
                <a:t>Encipher</a:t>
              </a:r>
            </a:p>
          </p:txBody>
        </p:sp>
        <p:sp>
          <p:nvSpPr>
            <p:cNvPr id="12313" name="Text Box 5"/>
            <p:cNvSpPr txBox="1">
              <a:spLocks noChangeArrowheads="1"/>
            </p:cNvSpPr>
            <p:nvPr/>
          </p:nvSpPr>
          <p:spPr bwMode="auto">
            <a:xfrm>
              <a:off x="748" y="1207"/>
              <a:ext cx="1001" cy="249"/>
            </a:xfrm>
            <a:prstGeom prst="rect">
              <a:avLst/>
            </a:prstGeom>
            <a:solidFill>
              <a:srgbClr val="FFFFFF"/>
            </a:solidFill>
            <a:ln w="9525">
              <a:noFill/>
              <a:miter lim="800000"/>
              <a:headEnd/>
              <a:tailEnd/>
            </a:ln>
          </p:spPr>
          <p:txBody>
            <a:bodyPr/>
            <a:lstStyle/>
            <a:p>
              <a:pPr algn="just" eaLnBrk="0" hangingPunct="0"/>
              <a:r>
                <a:rPr lang="en-US" altLang="zh-CN" sz="2000">
                  <a:latin typeface="Comic Sans MS" pitchFamily="66" charset="0"/>
                </a:rPr>
                <a:t>Plaintext</a:t>
              </a:r>
            </a:p>
          </p:txBody>
        </p:sp>
        <p:sp>
          <p:nvSpPr>
            <p:cNvPr id="12314" name="Text Box 6"/>
            <p:cNvSpPr txBox="1">
              <a:spLocks noChangeArrowheads="1"/>
            </p:cNvSpPr>
            <p:nvPr/>
          </p:nvSpPr>
          <p:spPr bwMode="auto">
            <a:xfrm>
              <a:off x="3016" y="1253"/>
              <a:ext cx="953" cy="249"/>
            </a:xfrm>
            <a:prstGeom prst="rect">
              <a:avLst/>
            </a:prstGeom>
            <a:solidFill>
              <a:srgbClr val="FFFFFF"/>
            </a:solidFill>
            <a:ln w="9525">
              <a:noFill/>
              <a:miter lim="800000"/>
              <a:headEnd/>
              <a:tailEnd/>
            </a:ln>
          </p:spPr>
          <p:txBody>
            <a:bodyPr/>
            <a:lstStyle/>
            <a:p>
              <a:pPr algn="just" eaLnBrk="0" hangingPunct="0"/>
              <a:r>
                <a:rPr lang="en-US" altLang="zh-CN" sz="2000">
                  <a:latin typeface="Comic Sans MS" pitchFamily="66" charset="0"/>
                </a:rPr>
                <a:t>Ciphertext</a:t>
              </a:r>
            </a:p>
          </p:txBody>
        </p:sp>
        <p:sp>
          <p:nvSpPr>
            <p:cNvPr id="12315" name="Text Box 7"/>
            <p:cNvSpPr txBox="1">
              <a:spLocks noChangeArrowheads="1"/>
            </p:cNvSpPr>
            <p:nvPr/>
          </p:nvSpPr>
          <p:spPr bwMode="auto">
            <a:xfrm>
              <a:off x="2018" y="1207"/>
              <a:ext cx="556" cy="249"/>
            </a:xfrm>
            <a:prstGeom prst="rect">
              <a:avLst/>
            </a:prstGeom>
            <a:solidFill>
              <a:srgbClr val="FFFFFF"/>
            </a:solidFill>
            <a:ln w="9525">
              <a:noFill/>
              <a:miter lim="800000"/>
              <a:headEnd/>
              <a:tailEnd/>
            </a:ln>
          </p:spPr>
          <p:txBody>
            <a:bodyPr/>
            <a:lstStyle/>
            <a:p>
              <a:pPr algn="just" eaLnBrk="0" hangingPunct="0"/>
              <a:r>
                <a:rPr lang="en-US" altLang="zh-CN" sz="2000">
                  <a:latin typeface="Comic Sans MS" pitchFamily="66" charset="0"/>
                </a:rPr>
                <a:t>Keys</a:t>
              </a:r>
            </a:p>
          </p:txBody>
        </p:sp>
        <p:sp>
          <p:nvSpPr>
            <p:cNvPr id="12316" name="Text Box 8"/>
            <p:cNvSpPr txBox="1">
              <a:spLocks noChangeArrowheads="1"/>
            </p:cNvSpPr>
            <p:nvPr/>
          </p:nvSpPr>
          <p:spPr bwMode="auto">
            <a:xfrm>
              <a:off x="1927" y="1685"/>
              <a:ext cx="934" cy="248"/>
            </a:xfrm>
            <a:prstGeom prst="rect">
              <a:avLst/>
            </a:prstGeom>
            <a:solidFill>
              <a:srgbClr val="FFFFFF"/>
            </a:solidFill>
            <a:ln w="9525">
              <a:noFill/>
              <a:miter lim="800000"/>
              <a:headEnd/>
              <a:tailEnd/>
            </a:ln>
          </p:spPr>
          <p:txBody>
            <a:bodyPr/>
            <a:lstStyle/>
            <a:p>
              <a:pPr algn="just" eaLnBrk="0" hangingPunct="0"/>
              <a:r>
                <a:rPr lang="en-US" altLang="zh-CN" sz="2000">
                  <a:latin typeface="Comic Sans MS" pitchFamily="66" charset="0"/>
                </a:rPr>
                <a:t>Decipher</a:t>
              </a:r>
            </a:p>
          </p:txBody>
        </p:sp>
        <p:sp>
          <p:nvSpPr>
            <p:cNvPr id="12317" name="Line 9"/>
            <p:cNvSpPr>
              <a:spLocks noChangeShapeType="1"/>
            </p:cNvSpPr>
            <p:nvPr/>
          </p:nvSpPr>
          <p:spPr bwMode="auto">
            <a:xfrm flipV="1">
              <a:off x="1193" y="890"/>
              <a:ext cx="0" cy="227"/>
            </a:xfrm>
            <a:prstGeom prst="line">
              <a:avLst/>
            </a:prstGeom>
            <a:noFill/>
            <a:ln w="9525">
              <a:solidFill>
                <a:srgbClr val="000000"/>
              </a:solidFill>
              <a:round/>
              <a:headEnd/>
              <a:tailEnd/>
            </a:ln>
          </p:spPr>
          <p:txBody>
            <a:bodyPr/>
            <a:lstStyle/>
            <a:p>
              <a:endParaRPr lang="zh-CN" altLang="en-US"/>
            </a:p>
          </p:txBody>
        </p:sp>
        <p:sp>
          <p:nvSpPr>
            <p:cNvPr id="12318" name="Line 10"/>
            <p:cNvSpPr>
              <a:spLocks noChangeShapeType="1"/>
            </p:cNvSpPr>
            <p:nvPr/>
          </p:nvSpPr>
          <p:spPr bwMode="auto">
            <a:xfrm flipV="1">
              <a:off x="1193" y="1458"/>
              <a:ext cx="0" cy="341"/>
            </a:xfrm>
            <a:prstGeom prst="line">
              <a:avLst/>
            </a:prstGeom>
            <a:noFill/>
            <a:ln w="9525">
              <a:solidFill>
                <a:srgbClr val="000000"/>
              </a:solidFill>
              <a:round/>
              <a:headEnd/>
              <a:tailEnd type="triangle" w="med" len="med"/>
            </a:ln>
          </p:spPr>
          <p:txBody>
            <a:bodyPr/>
            <a:lstStyle/>
            <a:p>
              <a:endParaRPr lang="zh-CN" altLang="en-US"/>
            </a:p>
          </p:txBody>
        </p:sp>
        <p:sp>
          <p:nvSpPr>
            <p:cNvPr id="12319" name="Line 11"/>
            <p:cNvSpPr>
              <a:spLocks noChangeShapeType="1"/>
            </p:cNvSpPr>
            <p:nvPr/>
          </p:nvSpPr>
          <p:spPr bwMode="auto">
            <a:xfrm flipV="1">
              <a:off x="2194" y="1004"/>
              <a:ext cx="0" cy="227"/>
            </a:xfrm>
            <a:prstGeom prst="line">
              <a:avLst/>
            </a:prstGeom>
            <a:noFill/>
            <a:ln w="9525">
              <a:solidFill>
                <a:srgbClr val="000000"/>
              </a:solidFill>
              <a:round/>
              <a:headEnd/>
              <a:tailEnd type="triangle" w="med" len="med"/>
            </a:ln>
          </p:spPr>
          <p:txBody>
            <a:bodyPr/>
            <a:lstStyle/>
            <a:p>
              <a:endParaRPr lang="zh-CN" altLang="en-US"/>
            </a:p>
          </p:txBody>
        </p:sp>
        <p:sp>
          <p:nvSpPr>
            <p:cNvPr id="12320" name="Line 12"/>
            <p:cNvSpPr>
              <a:spLocks noChangeShapeType="1"/>
            </p:cNvSpPr>
            <p:nvPr/>
          </p:nvSpPr>
          <p:spPr bwMode="auto">
            <a:xfrm flipV="1">
              <a:off x="2194" y="1458"/>
              <a:ext cx="0" cy="227"/>
            </a:xfrm>
            <a:prstGeom prst="line">
              <a:avLst/>
            </a:prstGeom>
            <a:noFill/>
            <a:ln w="9525">
              <a:solidFill>
                <a:srgbClr val="000000"/>
              </a:solidFill>
              <a:round/>
              <a:headEnd type="triangle" w="med" len="med"/>
              <a:tailEnd/>
            </a:ln>
          </p:spPr>
          <p:txBody>
            <a:bodyPr/>
            <a:lstStyle/>
            <a:p>
              <a:endParaRPr lang="zh-CN" altLang="en-US"/>
            </a:p>
          </p:txBody>
        </p:sp>
        <p:sp>
          <p:nvSpPr>
            <p:cNvPr id="12321" name="Line 13"/>
            <p:cNvSpPr>
              <a:spLocks noChangeShapeType="1"/>
            </p:cNvSpPr>
            <p:nvPr/>
          </p:nvSpPr>
          <p:spPr bwMode="auto">
            <a:xfrm flipV="1">
              <a:off x="3424" y="890"/>
              <a:ext cx="0" cy="341"/>
            </a:xfrm>
            <a:prstGeom prst="line">
              <a:avLst/>
            </a:prstGeom>
            <a:noFill/>
            <a:ln w="9525">
              <a:solidFill>
                <a:srgbClr val="000000"/>
              </a:solidFill>
              <a:round/>
              <a:headEnd type="triangle" w="med" len="med"/>
              <a:tailEnd/>
            </a:ln>
          </p:spPr>
          <p:txBody>
            <a:bodyPr/>
            <a:lstStyle/>
            <a:p>
              <a:endParaRPr lang="zh-CN" altLang="en-US"/>
            </a:p>
          </p:txBody>
        </p:sp>
        <p:sp>
          <p:nvSpPr>
            <p:cNvPr id="12322" name="Line 14"/>
            <p:cNvSpPr>
              <a:spLocks noChangeShapeType="1"/>
            </p:cNvSpPr>
            <p:nvPr/>
          </p:nvSpPr>
          <p:spPr bwMode="auto">
            <a:xfrm flipV="1">
              <a:off x="3424" y="1570"/>
              <a:ext cx="0" cy="227"/>
            </a:xfrm>
            <a:prstGeom prst="line">
              <a:avLst/>
            </a:prstGeom>
            <a:noFill/>
            <a:ln w="9525">
              <a:solidFill>
                <a:srgbClr val="000000"/>
              </a:solidFill>
              <a:round/>
              <a:headEnd/>
              <a:tailEnd/>
            </a:ln>
          </p:spPr>
          <p:txBody>
            <a:bodyPr/>
            <a:lstStyle/>
            <a:p>
              <a:endParaRPr lang="zh-CN" altLang="en-US"/>
            </a:p>
          </p:txBody>
        </p:sp>
        <p:sp>
          <p:nvSpPr>
            <p:cNvPr id="12323" name="Line 15"/>
            <p:cNvSpPr>
              <a:spLocks noChangeShapeType="1"/>
            </p:cNvSpPr>
            <p:nvPr/>
          </p:nvSpPr>
          <p:spPr bwMode="auto">
            <a:xfrm>
              <a:off x="1193" y="890"/>
              <a:ext cx="667" cy="0"/>
            </a:xfrm>
            <a:prstGeom prst="line">
              <a:avLst/>
            </a:prstGeom>
            <a:noFill/>
            <a:ln w="9525">
              <a:solidFill>
                <a:srgbClr val="000000"/>
              </a:solidFill>
              <a:round/>
              <a:headEnd/>
              <a:tailEnd type="triangle" w="med" len="med"/>
            </a:ln>
          </p:spPr>
          <p:txBody>
            <a:bodyPr/>
            <a:lstStyle/>
            <a:p>
              <a:endParaRPr lang="zh-CN" altLang="en-US"/>
            </a:p>
          </p:txBody>
        </p:sp>
        <p:sp>
          <p:nvSpPr>
            <p:cNvPr id="12324" name="Line 16"/>
            <p:cNvSpPr>
              <a:spLocks noChangeShapeType="1"/>
            </p:cNvSpPr>
            <p:nvPr/>
          </p:nvSpPr>
          <p:spPr bwMode="auto">
            <a:xfrm>
              <a:off x="2744" y="890"/>
              <a:ext cx="667" cy="0"/>
            </a:xfrm>
            <a:prstGeom prst="line">
              <a:avLst/>
            </a:prstGeom>
            <a:noFill/>
            <a:ln w="9525">
              <a:solidFill>
                <a:srgbClr val="000000"/>
              </a:solidFill>
              <a:round/>
              <a:headEnd/>
              <a:tailEnd/>
            </a:ln>
          </p:spPr>
          <p:txBody>
            <a:bodyPr/>
            <a:lstStyle/>
            <a:p>
              <a:endParaRPr lang="zh-CN" altLang="en-US"/>
            </a:p>
          </p:txBody>
        </p:sp>
        <p:sp>
          <p:nvSpPr>
            <p:cNvPr id="12325" name="Line 17"/>
            <p:cNvSpPr>
              <a:spLocks noChangeShapeType="1"/>
            </p:cNvSpPr>
            <p:nvPr/>
          </p:nvSpPr>
          <p:spPr bwMode="auto">
            <a:xfrm>
              <a:off x="1193" y="1799"/>
              <a:ext cx="667" cy="0"/>
            </a:xfrm>
            <a:prstGeom prst="line">
              <a:avLst/>
            </a:prstGeom>
            <a:noFill/>
            <a:ln w="9525">
              <a:solidFill>
                <a:srgbClr val="000000"/>
              </a:solidFill>
              <a:round/>
              <a:headEnd/>
              <a:tailEnd/>
            </a:ln>
          </p:spPr>
          <p:txBody>
            <a:bodyPr/>
            <a:lstStyle/>
            <a:p>
              <a:endParaRPr lang="zh-CN" altLang="en-US"/>
            </a:p>
          </p:txBody>
        </p:sp>
        <p:sp>
          <p:nvSpPr>
            <p:cNvPr id="12326" name="Line 18"/>
            <p:cNvSpPr>
              <a:spLocks noChangeShapeType="1"/>
            </p:cNvSpPr>
            <p:nvPr/>
          </p:nvSpPr>
          <p:spPr bwMode="auto">
            <a:xfrm>
              <a:off x="2744" y="1797"/>
              <a:ext cx="667" cy="0"/>
            </a:xfrm>
            <a:prstGeom prst="line">
              <a:avLst/>
            </a:prstGeom>
            <a:noFill/>
            <a:ln w="9525">
              <a:solidFill>
                <a:srgbClr val="000000"/>
              </a:solidFill>
              <a:round/>
              <a:headEnd type="triangle" w="med" len="med"/>
              <a:tailEnd/>
            </a:ln>
          </p:spPr>
          <p:txBody>
            <a:bodyPr/>
            <a:lstStyle/>
            <a:p>
              <a:endParaRPr lang="zh-CN" altLang="en-US"/>
            </a:p>
          </p:txBody>
        </p:sp>
      </p:grpSp>
      <p:grpSp>
        <p:nvGrpSpPr>
          <p:cNvPr id="3" name="Group 19"/>
          <p:cNvGrpSpPr>
            <a:grpSpLocks/>
          </p:cNvGrpSpPr>
          <p:nvPr/>
        </p:nvGrpSpPr>
        <p:grpSpPr bwMode="auto">
          <a:xfrm>
            <a:off x="1476375" y="4581525"/>
            <a:ext cx="6048375" cy="1368425"/>
            <a:chOff x="930" y="2886"/>
            <a:chExt cx="3810" cy="862"/>
          </a:xfrm>
        </p:grpSpPr>
        <p:sp>
          <p:nvSpPr>
            <p:cNvPr id="12297" name="Text Box 20"/>
            <p:cNvSpPr txBox="1">
              <a:spLocks noChangeArrowheads="1"/>
            </p:cNvSpPr>
            <p:nvPr/>
          </p:nvSpPr>
          <p:spPr bwMode="auto">
            <a:xfrm>
              <a:off x="2436" y="2886"/>
              <a:ext cx="709" cy="230"/>
            </a:xfrm>
            <a:prstGeom prst="rect">
              <a:avLst/>
            </a:prstGeom>
            <a:solidFill>
              <a:srgbClr val="FFFFFF"/>
            </a:solidFill>
            <a:ln w="9525">
              <a:noFill/>
              <a:miter lim="800000"/>
              <a:headEnd/>
              <a:tailEnd/>
            </a:ln>
          </p:spPr>
          <p:txBody>
            <a:bodyPr/>
            <a:lstStyle/>
            <a:p>
              <a:pPr algn="just" eaLnBrk="0" hangingPunct="0"/>
              <a:r>
                <a:rPr lang="en-US" altLang="zh-CN">
                  <a:latin typeface="Comic Sans MS" pitchFamily="66" charset="0"/>
                </a:rPr>
                <a:t>C=E</a:t>
              </a:r>
              <a:r>
                <a:rPr lang="en-US" altLang="zh-CN" sz="2400" baseline="-8000">
                  <a:latin typeface="Comic Sans MS" pitchFamily="66" charset="0"/>
                </a:rPr>
                <a:t>k</a:t>
              </a:r>
              <a:r>
                <a:rPr lang="en-US" altLang="zh-CN">
                  <a:latin typeface="Comic Sans MS" pitchFamily="66" charset="0"/>
                </a:rPr>
                <a:t>(m)</a:t>
              </a:r>
            </a:p>
          </p:txBody>
        </p:sp>
        <p:sp>
          <p:nvSpPr>
            <p:cNvPr id="12298" name="Text Box 21"/>
            <p:cNvSpPr txBox="1">
              <a:spLocks noChangeArrowheads="1"/>
            </p:cNvSpPr>
            <p:nvPr/>
          </p:nvSpPr>
          <p:spPr bwMode="auto">
            <a:xfrm>
              <a:off x="930" y="2910"/>
              <a:ext cx="709" cy="307"/>
            </a:xfrm>
            <a:prstGeom prst="rect">
              <a:avLst/>
            </a:prstGeom>
            <a:solidFill>
              <a:srgbClr val="FFFFFF"/>
            </a:solidFill>
            <a:ln w="9525">
              <a:noFill/>
              <a:miter lim="800000"/>
              <a:headEnd/>
              <a:tailEnd/>
            </a:ln>
          </p:spPr>
          <p:txBody>
            <a:bodyPr/>
            <a:lstStyle/>
            <a:p>
              <a:pPr algn="just" eaLnBrk="0" hangingPunct="0"/>
              <a:r>
                <a:rPr lang="zh-CN" altLang="en-US">
                  <a:latin typeface="Comic Sans MS" pitchFamily="66" charset="0"/>
                  <a:ea typeface="黑体" pitchFamily="2" charset="-122"/>
                </a:rPr>
                <a:t>发方</a:t>
              </a:r>
              <a:r>
                <a:rPr lang="zh-CN" altLang="en-US">
                  <a:latin typeface="Comic Sans MS" pitchFamily="66" charset="0"/>
                </a:rPr>
                <a:t>： </a:t>
              </a:r>
              <a:r>
                <a:rPr lang="en-US" altLang="zh-CN">
                  <a:latin typeface="Comic Sans MS" pitchFamily="66" charset="0"/>
                </a:rPr>
                <a:t>m</a:t>
              </a:r>
            </a:p>
          </p:txBody>
        </p:sp>
        <p:sp>
          <p:nvSpPr>
            <p:cNvPr id="12299" name="Text Box 22"/>
            <p:cNvSpPr txBox="1">
              <a:spLocks noChangeArrowheads="1"/>
            </p:cNvSpPr>
            <p:nvPr/>
          </p:nvSpPr>
          <p:spPr bwMode="auto">
            <a:xfrm>
              <a:off x="4031" y="2910"/>
              <a:ext cx="709" cy="307"/>
            </a:xfrm>
            <a:prstGeom prst="rect">
              <a:avLst/>
            </a:prstGeom>
            <a:solidFill>
              <a:srgbClr val="FFFFFF"/>
            </a:solidFill>
            <a:ln w="9525">
              <a:noFill/>
              <a:miter lim="800000"/>
              <a:headEnd/>
              <a:tailEnd/>
            </a:ln>
          </p:spPr>
          <p:txBody>
            <a:bodyPr/>
            <a:lstStyle/>
            <a:p>
              <a:pPr algn="just" eaLnBrk="0" hangingPunct="0"/>
              <a:r>
                <a:rPr lang="zh-CN" altLang="en-US">
                  <a:latin typeface="Comic Sans MS" pitchFamily="66" charset="0"/>
                  <a:ea typeface="黑体" pitchFamily="2" charset="-122"/>
                </a:rPr>
                <a:t>收方</a:t>
              </a:r>
              <a:r>
                <a:rPr lang="zh-CN" altLang="en-US">
                  <a:latin typeface="Comic Sans MS" pitchFamily="66" charset="0"/>
                </a:rPr>
                <a:t>：</a:t>
              </a:r>
              <a:r>
                <a:rPr lang="en-US" altLang="zh-CN">
                  <a:latin typeface="Comic Sans MS" pitchFamily="66" charset="0"/>
                </a:rPr>
                <a:t>m</a:t>
              </a:r>
            </a:p>
          </p:txBody>
        </p:sp>
        <p:sp>
          <p:nvSpPr>
            <p:cNvPr id="12300" name="Text Box 23"/>
            <p:cNvSpPr txBox="1">
              <a:spLocks noChangeArrowheads="1"/>
            </p:cNvSpPr>
            <p:nvPr/>
          </p:nvSpPr>
          <p:spPr bwMode="auto">
            <a:xfrm>
              <a:off x="1905" y="3323"/>
              <a:ext cx="265" cy="309"/>
            </a:xfrm>
            <a:prstGeom prst="rect">
              <a:avLst/>
            </a:prstGeom>
            <a:solidFill>
              <a:srgbClr val="FFFFFF"/>
            </a:solidFill>
            <a:ln w="9525">
              <a:noFill/>
              <a:miter lim="800000"/>
              <a:headEnd/>
              <a:tailEnd/>
            </a:ln>
          </p:spPr>
          <p:txBody>
            <a:bodyPr/>
            <a:lstStyle/>
            <a:p>
              <a:pPr algn="just" eaLnBrk="0" hangingPunct="0"/>
              <a:r>
                <a:rPr lang="en-US" altLang="zh-CN">
                  <a:latin typeface="Comic Sans MS" pitchFamily="66" charset="0"/>
                </a:rPr>
                <a:t>k</a:t>
              </a:r>
            </a:p>
          </p:txBody>
        </p:sp>
        <p:sp>
          <p:nvSpPr>
            <p:cNvPr id="12301" name="Text Box 24"/>
            <p:cNvSpPr txBox="1">
              <a:spLocks noChangeArrowheads="1"/>
            </p:cNvSpPr>
            <p:nvPr/>
          </p:nvSpPr>
          <p:spPr bwMode="auto">
            <a:xfrm>
              <a:off x="3500" y="3323"/>
              <a:ext cx="265" cy="309"/>
            </a:xfrm>
            <a:prstGeom prst="rect">
              <a:avLst/>
            </a:prstGeom>
            <a:solidFill>
              <a:srgbClr val="FFFFFF"/>
            </a:solidFill>
            <a:ln w="9525">
              <a:noFill/>
              <a:miter lim="800000"/>
              <a:headEnd/>
              <a:tailEnd/>
            </a:ln>
          </p:spPr>
          <p:txBody>
            <a:bodyPr/>
            <a:lstStyle/>
            <a:p>
              <a:pPr algn="just" eaLnBrk="0" hangingPunct="0"/>
              <a:r>
                <a:rPr lang="en-US" altLang="zh-CN">
                  <a:latin typeface="Comic Sans MS" pitchFamily="66" charset="0"/>
                </a:rPr>
                <a:t>k</a:t>
              </a:r>
            </a:p>
          </p:txBody>
        </p:sp>
        <p:sp>
          <p:nvSpPr>
            <p:cNvPr id="12302" name="Text Box 25"/>
            <p:cNvSpPr txBox="1">
              <a:spLocks noChangeArrowheads="1"/>
            </p:cNvSpPr>
            <p:nvPr/>
          </p:nvSpPr>
          <p:spPr bwMode="auto">
            <a:xfrm>
              <a:off x="2436" y="3116"/>
              <a:ext cx="807" cy="223"/>
            </a:xfrm>
            <a:prstGeom prst="rect">
              <a:avLst/>
            </a:prstGeom>
            <a:solidFill>
              <a:srgbClr val="FFFFFF"/>
            </a:solidFill>
            <a:ln w="9525">
              <a:noFill/>
              <a:miter lim="800000"/>
              <a:headEnd/>
              <a:tailEnd/>
            </a:ln>
          </p:spPr>
          <p:txBody>
            <a:bodyPr/>
            <a:lstStyle/>
            <a:p>
              <a:pPr algn="just" eaLnBrk="0" hangingPunct="0"/>
              <a:r>
                <a:rPr lang="zh-CN" altLang="en-US" sz="1400">
                  <a:latin typeface="Comic Sans MS" pitchFamily="66" charset="0"/>
                  <a:ea typeface="黑体" pitchFamily="2" charset="-122"/>
                </a:rPr>
                <a:t>（公共信道）</a:t>
              </a:r>
            </a:p>
          </p:txBody>
        </p:sp>
        <p:sp>
          <p:nvSpPr>
            <p:cNvPr id="12303" name="Text Box 26"/>
            <p:cNvSpPr txBox="1">
              <a:spLocks noChangeArrowheads="1"/>
            </p:cNvSpPr>
            <p:nvPr/>
          </p:nvSpPr>
          <p:spPr bwMode="auto">
            <a:xfrm>
              <a:off x="1816" y="2910"/>
              <a:ext cx="532" cy="309"/>
            </a:xfrm>
            <a:prstGeom prst="rect">
              <a:avLst/>
            </a:prstGeom>
            <a:solidFill>
              <a:srgbClr val="FFFFFF"/>
            </a:solidFill>
            <a:ln w="9525">
              <a:solidFill>
                <a:srgbClr val="000000"/>
              </a:solidFill>
              <a:miter lim="800000"/>
              <a:headEnd/>
              <a:tailEnd/>
            </a:ln>
          </p:spPr>
          <p:txBody>
            <a:bodyPr/>
            <a:lstStyle/>
            <a:p>
              <a:pPr eaLnBrk="0" hangingPunct="0"/>
              <a:r>
                <a:rPr lang="zh-CN" altLang="en-US">
                  <a:latin typeface="Comic Sans MS" pitchFamily="66" charset="0"/>
                  <a:ea typeface="黑体" pitchFamily="2" charset="-122"/>
                </a:rPr>
                <a:t>加密</a:t>
              </a:r>
              <a:r>
                <a:rPr lang="en-US" altLang="zh-CN">
                  <a:latin typeface="Comic Sans MS" pitchFamily="66" charset="0"/>
                  <a:ea typeface="黑体" pitchFamily="2" charset="-122"/>
                </a:rPr>
                <a:t>E</a:t>
              </a:r>
            </a:p>
          </p:txBody>
        </p:sp>
        <p:sp>
          <p:nvSpPr>
            <p:cNvPr id="12304" name="Text Box 27"/>
            <p:cNvSpPr txBox="1">
              <a:spLocks noChangeArrowheads="1"/>
            </p:cNvSpPr>
            <p:nvPr/>
          </p:nvSpPr>
          <p:spPr bwMode="auto">
            <a:xfrm>
              <a:off x="3234" y="2910"/>
              <a:ext cx="531" cy="309"/>
            </a:xfrm>
            <a:prstGeom prst="rect">
              <a:avLst/>
            </a:prstGeom>
            <a:solidFill>
              <a:srgbClr val="FFFFFF"/>
            </a:solidFill>
            <a:ln w="9525">
              <a:solidFill>
                <a:srgbClr val="000000"/>
              </a:solidFill>
              <a:miter lim="800000"/>
              <a:headEnd/>
              <a:tailEnd/>
            </a:ln>
          </p:spPr>
          <p:txBody>
            <a:bodyPr/>
            <a:lstStyle/>
            <a:p>
              <a:pPr algn="just" eaLnBrk="0" hangingPunct="0"/>
              <a:r>
                <a:rPr lang="zh-CN" altLang="en-US">
                  <a:latin typeface="Comic Sans MS" pitchFamily="66" charset="0"/>
                  <a:ea typeface="黑体" pitchFamily="2" charset="-122"/>
                </a:rPr>
                <a:t>解密</a:t>
              </a:r>
              <a:r>
                <a:rPr lang="en-US" altLang="zh-CN">
                  <a:latin typeface="Comic Sans MS" pitchFamily="66" charset="0"/>
                </a:rPr>
                <a:t>D</a:t>
              </a:r>
            </a:p>
          </p:txBody>
        </p:sp>
        <p:sp>
          <p:nvSpPr>
            <p:cNvPr id="12305" name="Line 28"/>
            <p:cNvSpPr>
              <a:spLocks noChangeShapeType="1"/>
            </p:cNvSpPr>
            <p:nvPr/>
          </p:nvSpPr>
          <p:spPr bwMode="auto">
            <a:xfrm>
              <a:off x="1550" y="3116"/>
              <a:ext cx="266" cy="0"/>
            </a:xfrm>
            <a:prstGeom prst="line">
              <a:avLst/>
            </a:prstGeom>
            <a:noFill/>
            <a:ln w="9525">
              <a:solidFill>
                <a:srgbClr val="000000"/>
              </a:solidFill>
              <a:round/>
              <a:headEnd/>
              <a:tailEnd type="triangle" w="med" len="med"/>
            </a:ln>
          </p:spPr>
          <p:txBody>
            <a:bodyPr/>
            <a:lstStyle/>
            <a:p>
              <a:endParaRPr lang="zh-CN" altLang="en-US"/>
            </a:p>
          </p:txBody>
        </p:sp>
        <p:sp>
          <p:nvSpPr>
            <p:cNvPr id="12306" name="Line 29"/>
            <p:cNvSpPr>
              <a:spLocks noChangeShapeType="1"/>
            </p:cNvSpPr>
            <p:nvPr/>
          </p:nvSpPr>
          <p:spPr bwMode="auto">
            <a:xfrm>
              <a:off x="3765" y="3116"/>
              <a:ext cx="266" cy="0"/>
            </a:xfrm>
            <a:prstGeom prst="line">
              <a:avLst/>
            </a:prstGeom>
            <a:noFill/>
            <a:ln w="9525">
              <a:solidFill>
                <a:srgbClr val="000000"/>
              </a:solidFill>
              <a:round/>
              <a:headEnd/>
              <a:tailEnd type="triangle" w="med" len="med"/>
            </a:ln>
          </p:spPr>
          <p:txBody>
            <a:bodyPr/>
            <a:lstStyle/>
            <a:p>
              <a:endParaRPr lang="zh-CN" altLang="en-US"/>
            </a:p>
          </p:txBody>
        </p:sp>
        <p:sp>
          <p:nvSpPr>
            <p:cNvPr id="12307" name="Line 30"/>
            <p:cNvSpPr>
              <a:spLocks noChangeShapeType="1"/>
            </p:cNvSpPr>
            <p:nvPr/>
          </p:nvSpPr>
          <p:spPr bwMode="auto">
            <a:xfrm>
              <a:off x="2348" y="3116"/>
              <a:ext cx="886" cy="0"/>
            </a:xfrm>
            <a:prstGeom prst="line">
              <a:avLst/>
            </a:prstGeom>
            <a:noFill/>
            <a:ln w="9525">
              <a:solidFill>
                <a:srgbClr val="000000"/>
              </a:solidFill>
              <a:round/>
              <a:headEnd/>
              <a:tailEnd type="triangle" w="med" len="med"/>
            </a:ln>
          </p:spPr>
          <p:txBody>
            <a:bodyPr/>
            <a:lstStyle/>
            <a:p>
              <a:endParaRPr lang="zh-CN" altLang="en-US"/>
            </a:p>
          </p:txBody>
        </p:sp>
        <p:sp>
          <p:nvSpPr>
            <p:cNvPr id="12308" name="Text Box 31"/>
            <p:cNvSpPr txBox="1">
              <a:spLocks noChangeArrowheads="1"/>
            </p:cNvSpPr>
            <p:nvPr/>
          </p:nvSpPr>
          <p:spPr bwMode="auto">
            <a:xfrm>
              <a:off x="2436" y="3529"/>
              <a:ext cx="807" cy="219"/>
            </a:xfrm>
            <a:prstGeom prst="rect">
              <a:avLst/>
            </a:prstGeom>
            <a:solidFill>
              <a:srgbClr val="FFFFFF"/>
            </a:solidFill>
            <a:ln w="9525">
              <a:noFill/>
              <a:miter lim="800000"/>
              <a:headEnd/>
              <a:tailEnd/>
            </a:ln>
          </p:spPr>
          <p:txBody>
            <a:bodyPr/>
            <a:lstStyle/>
            <a:p>
              <a:pPr algn="just" eaLnBrk="0" hangingPunct="0"/>
              <a:r>
                <a:rPr lang="zh-CN" altLang="en-US" sz="1400">
                  <a:latin typeface="Comic Sans MS" pitchFamily="66" charset="0"/>
                  <a:ea typeface="黑体" pitchFamily="2" charset="-122"/>
                </a:rPr>
                <a:t>（秘密信道）</a:t>
              </a:r>
            </a:p>
          </p:txBody>
        </p:sp>
        <p:sp>
          <p:nvSpPr>
            <p:cNvPr id="12309" name="Line 32"/>
            <p:cNvSpPr>
              <a:spLocks noChangeShapeType="1"/>
            </p:cNvSpPr>
            <p:nvPr/>
          </p:nvSpPr>
          <p:spPr bwMode="auto">
            <a:xfrm>
              <a:off x="2082" y="3529"/>
              <a:ext cx="1418" cy="0"/>
            </a:xfrm>
            <a:prstGeom prst="line">
              <a:avLst/>
            </a:prstGeom>
            <a:noFill/>
            <a:ln w="9525">
              <a:solidFill>
                <a:srgbClr val="000000"/>
              </a:solidFill>
              <a:round/>
              <a:headEnd/>
              <a:tailEnd/>
            </a:ln>
          </p:spPr>
          <p:txBody>
            <a:bodyPr/>
            <a:lstStyle/>
            <a:p>
              <a:endParaRPr lang="zh-CN" altLang="en-US"/>
            </a:p>
          </p:txBody>
        </p:sp>
        <p:sp>
          <p:nvSpPr>
            <p:cNvPr id="12310" name="Line 33"/>
            <p:cNvSpPr>
              <a:spLocks noChangeShapeType="1"/>
            </p:cNvSpPr>
            <p:nvPr/>
          </p:nvSpPr>
          <p:spPr bwMode="auto">
            <a:xfrm flipV="1">
              <a:off x="2082" y="3219"/>
              <a:ext cx="0" cy="310"/>
            </a:xfrm>
            <a:prstGeom prst="line">
              <a:avLst/>
            </a:prstGeom>
            <a:noFill/>
            <a:ln w="9525">
              <a:solidFill>
                <a:srgbClr val="000000"/>
              </a:solidFill>
              <a:round/>
              <a:headEnd/>
              <a:tailEnd type="triangle" w="med" len="med"/>
            </a:ln>
          </p:spPr>
          <p:txBody>
            <a:bodyPr/>
            <a:lstStyle/>
            <a:p>
              <a:endParaRPr lang="zh-CN" altLang="en-US"/>
            </a:p>
          </p:txBody>
        </p:sp>
        <p:sp>
          <p:nvSpPr>
            <p:cNvPr id="12311" name="Line 34"/>
            <p:cNvSpPr>
              <a:spLocks noChangeShapeType="1"/>
            </p:cNvSpPr>
            <p:nvPr/>
          </p:nvSpPr>
          <p:spPr bwMode="auto">
            <a:xfrm flipV="1">
              <a:off x="3500" y="3219"/>
              <a:ext cx="0" cy="310"/>
            </a:xfrm>
            <a:prstGeom prst="line">
              <a:avLst/>
            </a:prstGeom>
            <a:noFill/>
            <a:ln w="9525">
              <a:solidFill>
                <a:srgbClr val="000000"/>
              </a:solidFill>
              <a:round/>
              <a:headEnd/>
              <a:tailEnd type="triangle" w="med" len="med"/>
            </a:ln>
          </p:spPr>
          <p:txBody>
            <a:bodyPr/>
            <a:lstStyle/>
            <a:p>
              <a:endParaRPr lang="zh-CN" altLang="en-US"/>
            </a:p>
          </p:txBody>
        </p:sp>
      </p:grpSp>
      <p:sp>
        <p:nvSpPr>
          <p:cNvPr id="12296" name="Rectangle 35"/>
          <p:cNvSpPr>
            <a:spLocks noGrp="1" noChangeArrowheads="1"/>
          </p:cNvSpPr>
          <p:nvPr>
            <p:ph type="title"/>
          </p:nvPr>
        </p:nvSpPr>
        <p:spPr>
          <a:xfrm>
            <a:off x="457200" y="122238"/>
            <a:ext cx="7543800" cy="1003300"/>
          </a:xfrm>
        </p:spPr>
        <p:txBody>
          <a:bodyPr/>
          <a:lstStyle/>
          <a:p>
            <a:pPr eaLnBrk="1" hangingPunct="1"/>
            <a:r>
              <a:rPr lang="zh-CN" altLang="en-US" smtClean="0"/>
              <a:t>简单加密系统模型</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41" name="Rectangle 2"/>
          <p:cNvSpPr>
            <a:spLocks noGrp="1" noChangeArrowheads="1"/>
          </p:cNvSpPr>
          <p:nvPr>
            <p:ph type="title"/>
          </p:nvPr>
        </p:nvSpPr>
        <p:spPr>
          <a:xfrm>
            <a:off x="457200" y="242888"/>
            <a:ext cx="7208838" cy="882650"/>
          </a:xfrm>
        </p:spPr>
        <p:txBody>
          <a:bodyPr/>
          <a:lstStyle/>
          <a:p>
            <a:pPr eaLnBrk="1" hangingPunct="1"/>
            <a:r>
              <a:rPr lang="zh-CN" altLang="en-US" smtClean="0"/>
              <a:t>加密的基本概念</a:t>
            </a:r>
            <a:endParaRPr lang="zh-CN" altLang="en-US" sz="3500" smtClean="0"/>
          </a:p>
        </p:txBody>
      </p:sp>
      <p:sp>
        <p:nvSpPr>
          <p:cNvPr id="14342" name="Rectangle 3"/>
          <p:cNvSpPr>
            <a:spLocks noGrp="1" noChangeArrowheads="1"/>
          </p:cNvSpPr>
          <p:nvPr>
            <p:ph type="body" idx="1"/>
          </p:nvPr>
        </p:nvSpPr>
        <p:spPr>
          <a:xfrm>
            <a:off x="468313" y="1412875"/>
            <a:ext cx="8064500" cy="4679950"/>
          </a:xfrm>
        </p:spPr>
        <p:txBody>
          <a:bodyPr/>
          <a:lstStyle/>
          <a:p>
            <a:pPr eaLnBrk="1" hangingPunct="1"/>
            <a:r>
              <a:rPr lang="zh-CN" altLang="en-US" sz="2600" smtClean="0"/>
              <a:t>密码体制</a:t>
            </a:r>
          </a:p>
          <a:p>
            <a:pPr lvl="1" eaLnBrk="1" hangingPunct="1"/>
            <a:r>
              <a:rPr lang="zh-CN" altLang="en-US" sz="2400" smtClean="0"/>
              <a:t>加密系统采用的基本工作方式称为密码体制，密码体制的基本要素是密码算法和密钥。密码算法是一些公式、法则或程序；密钥是密码算法中的控制参数。</a:t>
            </a:r>
          </a:p>
          <a:p>
            <a:pPr lvl="1" eaLnBrk="1" hangingPunct="1"/>
            <a:r>
              <a:rPr lang="zh-CN" altLang="en-US" sz="2400" smtClean="0"/>
              <a:t>加密系统可以用数学符号来描述：</a:t>
            </a:r>
          </a:p>
          <a:p>
            <a:pPr lvl="1" eaLnBrk="1" hangingPunct="1">
              <a:buFont typeface="Wingdings" pitchFamily="2" charset="2"/>
              <a:buNone/>
            </a:pPr>
            <a:r>
              <a:rPr lang="zh-CN" altLang="en-US" sz="2100" smtClean="0"/>
              <a:t>		</a:t>
            </a:r>
            <a:r>
              <a:rPr lang="en-US" altLang="zh-CN" sz="2100" smtClean="0"/>
              <a:t>S</a:t>
            </a:r>
            <a:r>
              <a:rPr lang="zh-CN" altLang="en-US" sz="2100" smtClean="0"/>
              <a:t>＝</a:t>
            </a:r>
            <a:r>
              <a:rPr lang="en-US" altLang="zh-CN" sz="2100" smtClean="0"/>
              <a:t>{P, C, K, E, D}</a:t>
            </a:r>
          </a:p>
          <a:p>
            <a:pPr lvl="1" eaLnBrk="1" hangingPunct="1">
              <a:buFont typeface="Wingdings" pitchFamily="2" charset="2"/>
              <a:buNone/>
            </a:pPr>
            <a:r>
              <a:rPr lang="en-US" altLang="zh-CN" sz="2100" smtClean="0"/>
              <a:t>	P</a:t>
            </a:r>
            <a:r>
              <a:rPr lang="zh-CN" altLang="en-US" sz="2100" smtClean="0"/>
              <a:t>：明文空间     	</a:t>
            </a:r>
            <a:r>
              <a:rPr lang="en-US" altLang="zh-CN" sz="2100" smtClean="0"/>
              <a:t>C</a:t>
            </a:r>
            <a:r>
              <a:rPr lang="zh-CN" altLang="en-US" sz="2100" smtClean="0"/>
              <a:t>：密文空间	</a:t>
            </a:r>
            <a:r>
              <a:rPr lang="en-US" altLang="zh-CN" sz="2100" smtClean="0"/>
              <a:t>K</a:t>
            </a:r>
            <a:r>
              <a:rPr lang="zh-CN" altLang="en-US" sz="2100" smtClean="0"/>
              <a:t>：密钥空间</a:t>
            </a:r>
          </a:p>
          <a:p>
            <a:pPr lvl="1" eaLnBrk="1" hangingPunct="1">
              <a:buFont typeface="Wingdings" pitchFamily="2" charset="2"/>
              <a:buNone/>
            </a:pPr>
            <a:r>
              <a:rPr lang="zh-CN" altLang="en-US" sz="2100" smtClean="0"/>
              <a:t>     </a:t>
            </a:r>
            <a:r>
              <a:rPr lang="en-US" altLang="zh-CN" sz="2100" smtClean="0"/>
              <a:t>E</a:t>
            </a:r>
            <a:r>
              <a:rPr lang="zh-CN" altLang="en-US" sz="2100" smtClean="0"/>
              <a:t>：加密变换	</a:t>
            </a:r>
            <a:r>
              <a:rPr lang="en-US" altLang="zh-CN" sz="2100" smtClean="0"/>
              <a:t>D</a:t>
            </a:r>
            <a:r>
              <a:rPr lang="zh-CN" altLang="en-US" sz="2100" smtClean="0"/>
              <a:t>：解密变换    </a:t>
            </a:r>
            <a:r>
              <a:rPr lang="en-US" altLang="zh-CN" sz="2100" smtClean="0"/>
              <a:t>k∈K</a:t>
            </a:r>
            <a:r>
              <a:rPr lang="zh-CN" altLang="en-US" sz="2100" smtClean="0"/>
              <a:t>，</a:t>
            </a:r>
          </a:p>
          <a:p>
            <a:pPr lvl="1" eaLnBrk="1" hangingPunct="1">
              <a:lnSpc>
                <a:spcPct val="120000"/>
              </a:lnSpc>
              <a:buFont typeface="Wingdings" pitchFamily="2" charset="2"/>
              <a:buNone/>
            </a:pPr>
            <a:r>
              <a:rPr lang="zh-CN" altLang="en-US" sz="2100" smtClean="0"/>
              <a:t>则有</a:t>
            </a:r>
            <a:r>
              <a:rPr lang="en-US" altLang="zh-CN" sz="2100" smtClean="0"/>
              <a:t>C</a:t>
            </a:r>
            <a:r>
              <a:rPr lang="zh-CN" altLang="en-US" sz="2100" smtClean="0"/>
              <a:t>＝</a:t>
            </a:r>
            <a:r>
              <a:rPr lang="en-US" altLang="zh-CN" sz="2100" smtClean="0"/>
              <a:t>E</a:t>
            </a:r>
            <a:r>
              <a:rPr lang="en-US" altLang="zh-CN" sz="2200" baseline="-16000" smtClean="0"/>
              <a:t>k</a:t>
            </a:r>
            <a:r>
              <a:rPr lang="en-US" altLang="zh-CN" sz="2100" smtClean="0"/>
              <a:t>(P)</a:t>
            </a:r>
            <a:r>
              <a:rPr lang="zh-CN" altLang="en-US" sz="2100" smtClean="0"/>
              <a:t>，</a:t>
            </a:r>
            <a:r>
              <a:rPr lang="en-US" altLang="zh-CN" sz="2100" smtClean="0"/>
              <a:t>P</a:t>
            </a:r>
            <a:r>
              <a:rPr lang="zh-CN" altLang="en-US" sz="2100" smtClean="0"/>
              <a:t>＝</a:t>
            </a:r>
            <a:r>
              <a:rPr lang="en-US" altLang="zh-CN" sz="2100" smtClean="0"/>
              <a:t>D</a:t>
            </a:r>
            <a:r>
              <a:rPr lang="en-US" altLang="zh-CN" sz="2200" baseline="-16000" smtClean="0"/>
              <a:t>k</a:t>
            </a:r>
            <a:r>
              <a:rPr lang="en-US" altLang="zh-CN" sz="2100" smtClean="0"/>
              <a:t>(C)</a:t>
            </a:r>
            <a:r>
              <a:rPr lang="zh-CN" altLang="en-US" sz="2100" smtClean="0"/>
              <a:t>＝</a:t>
            </a:r>
            <a:r>
              <a:rPr lang="en-US" altLang="zh-CN" sz="2100" smtClean="0"/>
              <a:t>D</a:t>
            </a:r>
            <a:r>
              <a:rPr lang="en-US" altLang="zh-CN" sz="2200" baseline="-16000" smtClean="0"/>
              <a:t>k</a:t>
            </a:r>
            <a:r>
              <a:rPr lang="en-US" altLang="zh-CN" sz="2100" smtClean="0"/>
              <a:t>(E</a:t>
            </a:r>
            <a:r>
              <a:rPr lang="en-US" altLang="zh-CN" sz="2200" baseline="-16000" smtClean="0"/>
              <a:t>k</a:t>
            </a:r>
            <a:r>
              <a:rPr lang="en-US" altLang="zh-CN" sz="2100" smtClean="0"/>
              <a:t>(P))</a:t>
            </a:r>
            <a:r>
              <a:rPr lang="zh-CN" altLang="en-US" sz="2100" smtClean="0"/>
              <a:t>，</a:t>
            </a:r>
          </a:p>
          <a:p>
            <a:pPr lvl="1" eaLnBrk="1" hangingPunct="1">
              <a:lnSpc>
                <a:spcPct val="120000"/>
              </a:lnSpc>
              <a:buFont typeface="Wingdings" pitchFamily="2" charset="2"/>
              <a:buNone/>
            </a:pPr>
            <a:r>
              <a:rPr lang="zh-CN" altLang="en-US" sz="2100" smtClean="0"/>
              <a:t>         或者</a:t>
            </a:r>
            <a:r>
              <a:rPr lang="en-US" altLang="zh-CN" sz="2100" smtClean="0"/>
              <a:t>D</a:t>
            </a:r>
            <a:r>
              <a:rPr lang="en-US" altLang="zh-CN" sz="2200" baseline="-16000" smtClean="0"/>
              <a:t>k</a:t>
            </a:r>
            <a:r>
              <a:rPr lang="zh-CN" altLang="en-US" sz="2100" smtClean="0"/>
              <a:t>＝</a:t>
            </a:r>
            <a:r>
              <a:rPr lang="en-US" altLang="zh-CN" sz="2100" smtClean="0"/>
              <a:t>E</a:t>
            </a:r>
            <a:r>
              <a:rPr lang="en-US" altLang="zh-CN" sz="2200" baseline="-16000" smtClean="0"/>
              <a:t>k</a:t>
            </a:r>
            <a:r>
              <a:rPr lang="en-US" altLang="zh-CN" sz="2000" baseline="42000" smtClean="0"/>
              <a:t>-1</a:t>
            </a:r>
            <a:r>
              <a:rPr lang="zh-CN" altLang="en-US" sz="2100" smtClean="0"/>
              <a:t>，且</a:t>
            </a:r>
            <a:r>
              <a:rPr lang="en-US" altLang="zh-CN" sz="2100" smtClean="0"/>
              <a:t>E</a:t>
            </a:r>
            <a:r>
              <a:rPr lang="en-US" altLang="zh-CN" sz="2200" baseline="-16000" smtClean="0"/>
              <a:t>k</a:t>
            </a:r>
            <a:r>
              <a:rPr lang="zh-CN" altLang="en-US" sz="2100" smtClean="0"/>
              <a:t>＝</a:t>
            </a:r>
            <a:r>
              <a:rPr lang="en-US" altLang="zh-CN" sz="2100" smtClean="0"/>
              <a:t>D</a:t>
            </a:r>
            <a:r>
              <a:rPr lang="en-US" altLang="zh-CN" sz="2200" baseline="-16000" smtClean="0"/>
              <a:t>k</a:t>
            </a:r>
            <a:r>
              <a:rPr lang="en-US" altLang="zh-CN" sz="2000" baseline="42000" smtClean="0"/>
              <a:t>-1</a:t>
            </a:r>
            <a:r>
              <a:rPr lang="zh-CN" altLang="en-US" sz="2300" smtClean="0"/>
              <a:t>。</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7" name="Rectangle 2"/>
          <p:cNvSpPr>
            <a:spLocks noGrp="1" noChangeArrowheads="1"/>
          </p:cNvSpPr>
          <p:nvPr>
            <p:ph type="body" idx="1"/>
          </p:nvPr>
        </p:nvSpPr>
        <p:spPr>
          <a:xfrm>
            <a:off x="468313" y="1285860"/>
            <a:ext cx="8064500" cy="4464050"/>
          </a:xfrm>
        </p:spPr>
        <p:txBody>
          <a:bodyPr/>
          <a:lstStyle/>
          <a:p>
            <a:pPr eaLnBrk="1" hangingPunct="1">
              <a:lnSpc>
                <a:spcPct val="80000"/>
              </a:lnSpc>
            </a:pPr>
            <a:r>
              <a:rPr lang="zh-CN" altLang="en-US" sz="2500" dirty="0" smtClean="0"/>
              <a:t>理论安全，或无条件安全</a:t>
            </a:r>
            <a:r>
              <a:rPr lang="en-US" altLang="zh-CN" sz="2500" dirty="0" smtClean="0"/>
              <a:t>Theoretical Secure (or Perfect Secure)</a:t>
            </a:r>
          </a:p>
          <a:p>
            <a:pPr eaLnBrk="1" hangingPunct="1">
              <a:lnSpc>
                <a:spcPct val="90000"/>
              </a:lnSpc>
              <a:buFont typeface="Wingdings" pitchFamily="2" charset="2"/>
              <a:buNone/>
            </a:pPr>
            <a:r>
              <a:rPr lang="en-US" altLang="zh-CN" sz="2500" dirty="0" smtClean="0"/>
              <a:t>    </a:t>
            </a:r>
            <a:r>
              <a:rPr lang="zh-CN" altLang="en-US" sz="2300" dirty="0" smtClean="0"/>
              <a:t>攻击者无论截获多少密文，都无法得到足够的信息来唯一地决定明文。</a:t>
            </a:r>
            <a:r>
              <a:rPr lang="en-US" altLang="zh-CN" sz="2300" dirty="0" smtClean="0"/>
              <a:t>Shannon</a:t>
            </a:r>
            <a:r>
              <a:rPr lang="zh-CN" altLang="en-US" sz="2300" dirty="0" smtClean="0"/>
              <a:t>用理论证明：欲达理论安全，加密密钥长度必须大于等于明文长度，密钥只用一次，用完即丢，即一次一密，</a:t>
            </a:r>
            <a:r>
              <a:rPr lang="en-US" altLang="zh-CN" sz="2300" dirty="0" smtClean="0"/>
              <a:t>One-time Pad</a:t>
            </a:r>
            <a:r>
              <a:rPr lang="zh-CN" altLang="en-US" sz="2300" dirty="0" smtClean="0"/>
              <a:t>，大批量数据加密</a:t>
            </a:r>
            <a:r>
              <a:rPr lang="en-US" altLang="zh-CN" sz="2300" dirty="0" smtClean="0"/>
              <a:t>-</a:t>
            </a:r>
            <a:r>
              <a:rPr lang="zh-CN" altLang="en-US" sz="2300" dirty="0" smtClean="0"/>
              <a:t>不实用。</a:t>
            </a:r>
          </a:p>
          <a:p>
            <a:pPr eaLnBrk="1" hangingPunct="1">
              <a:lnSpc>
                <a:spcPct val="80000"/>
              </a:lnSpc>
            </a:pPr>
            <a:r>
              <a:rPr lang="zh-CN" altLang="en-US" sz="2500" dirty="0" smtClean="0"/>
              <a:t>实际安全，或计算上安全</a:t>
            </a:r>
            <a:r>
              <a:rPr lang="en-US" altLang="zh-CN" sz="2500" dirty="0" smtClean="0"/>
              <a:t>Practical Secure (or Computationally Secure)</a:t>
            </a:r>
          </a:p>
          <a:p>
            <a:pPr eaLnBrk="1" hangingPunct="1">
              <a:lnSpc>
                <a:spcPct val="90000"/>
              </a:lnSpc>
              <a:buFont typeface="Wingdings" pitchFamily="2" charset="2"/>
              <a:buNone/>
            </a:pPr>
            <a:r>
              <a:rPr lang="en-US" altLang="zh-CN" sz="2500" dirty="0" smtClean="0"/>
              <a:t>    </a:t>
            </a:r>
            <a:r>
              <a:rPr lang="zh-CN" altLang="en-US" sz="2300" dirty="0" smtClean="0"/>
              <a:t>如果攻击者拥有无限资源，任何密码系统都是可以被破译的；但是在有限的资源范围内，攻击者都不能通过系统的分析方法来破解系统，则称这个系统是计算上安全的或破译这个系统是计算上不可行</a:t>
            </a:r>
            <a:r>
              <a:rPr lang="en-US" altLang="zh-CN" sz="2300" dirty="0" smtClean="0"/>
              <a:t>(Computationally Infeasible)</a:t>
            </a:r>
            <a:r>
              <a:rPr lang="zh-CN" altLang="en-US" sz="2300" dirty="0" smtClean="0"/>
              <a:t>。 </a:t>
            </a:r>
          </a:p>
        </p:txBody>
      </p:sp>
      <p:sp>
        <p:nvSpPr>
          <p:cNvPr id="13318" name="Rectangle 3"/>
          <p:cNvSpPr>
            <a:spLocks noGrp="1" noChangeArrowheads="1"/>
          </p:cNvSpPr>
          <p:nvPr>
            <p:ph type="title"/>
          </p:nvPr>
        </p:nvSpPr>
        <p:spPr>
          <a:xfrm>
            <a:off x="468313" y="188913"/>
            <a:ext cx="7543800" cy="1008062"/>
          </a:xfrm>
        </p:spPr>
        <p:txBody>
          <a:bodyPr/>
          <a:lstStyle/>
          <a:p>
            <a:pPr eaLnBrk="1" hangingPunct="1"/>
            <a:r>
              <a:rPr lang="zh-CN" altLang="en-US" smtClean="0"/>
              <a:t>理论安全和实际安全</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5" name="Rectangle 2"/>
          <p:cNvSpPr>
            <a:spLocks noGrp="1" noChangeArrowheads="1"/>
          </p:cNvSpPr>
          <p:nvPr>
            <p:ph type="body" idx="1"/>
          </p:nvPr>
        </p:nvSpPr>
        <p:spPr>
          <a:xfrm>
            <a:off x="323850" y="1412875"/>
            <a:ext cx="8208963" cy="4895850"/>
          </a:xfrm>
        </p:spPr>
        <p:txBody>
          <a:bodyPr/>
          <a:lstStyle/>
          <a:p>
            <a:pPr eaLnBrk="1" hangingPunct="1"/>
            <a:r>
              <a:rPr lang="zh-CN" altLang="en-US" sz="2600" smtClean="0"/>
              <a:t>对称密码体制</a:t>
            </a:r>
            <a:r>
              <a:rPr lang="en-US" altLang="zh-CN" sz="2600" smtClean="0"/>
              <a:t>(Symmetric System, One-key System, Secret-key System)</a:t>
            </a:r>
          </a:p>
          <a:p>
            <a:pPr eaLnBrk="1" hangingPunct="1">
              <a:buFont typeface="Wingdings" pitchFamily="2" charset="2"/>
              <a:buNone/>
            </a:pPr>
            <a:r>
              <a:rPr lang="en-US" altLang="zh-CN" sz="1900" smtClean="0"/>
              <a:t>              </a:t>
            </a:r>
            <a:r>
              <a:rPr lang="zh-CN" altLang="en-US" sz="2400" smtClean="0"/>
              <a:t>加密密钥和解密密钥相同，或者一个密钥可以从另一个导出，能加密就能解密，加密能力和解密能力是结合在一起的，开放性差。</a:t>
            </a:r>
          </a:p>
          <a:p>
            <a:pPr eaLnBrk="1" hangingPunct="1"/>
            <a:r>
              <a:rPr lang="zh-CN" altLang="en-US" sz="2600" smtClean="0"/>
              <a:t>非对称密码体制</a:t>
            </a:r>
            <a:r>
              <a:rPr lang="en-US" altLang="zh-CN" sz="2600" smtClean="0"/>
              <a:t>(Asymmetric System, Two-key System, Public-key System)</a:t>
            </a:r>
          </a:p>
          <a:p>
            <a:pPr eaLnBrk="1" hangingPunct="1">
              <a:buFont typeface="Wingdings" pitchFamily="2" charset="2"/>
              <a:buNone/>
            </a:pPr>
            <a:r>
              <a:rPr lang="en-US" altLang="zh-CN" sz="2600" smtClean="0"/>
              <a:t>          </a:t>
            </a:r>
            <a:r>
              <a:rPr lang="zh-CN" altLang="en-US" sz="2400" smtClean="0"/>
              <a:t>加密密钥和解密密钥不相同，从一个密钥导出另一个密钥是计算上不可行的，加密能力和解密能力是分开的，开放性好。</a:t>
            </a:r>
          </a:p>
        </p:txBody>
      </p:sp>
      <p:sp>
        <p:nvSpPr>
          <p:cNvPr id="15366" name="Rectangle 3"/>
          <p:cNvSpPr>
            <a:spLocks noGrp="1" noChangeArrowheads="1"/>
          </p:cNvSpPr>
          <p:nvPr>
            <p:ph type="title"/>
          </p:nvPr>
        </p:nvSpPr>
        <p:spPr>
          <a:xfrm>
            <a:off x="457200" y="122238"/>
            <a:ext cx="7543800" cy="1074737"/>
          </a:xfrm>
        </p:spPr>
        <p:txBody>
          <a:bodyPr/>
          <a:lstStyle/>
          <a:p>
            <a:pPr eaLnBrk="1" hangingPunct="1"/>
            <a:r>
              <a:rPr lang="zh-CN" altLang="en-US" smtClean="0"/>
              <a:t>对称密码体制和非对称密码体制</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9" name="Rectangle 2"/>
          <p:cNvSpPr>
            <a:spLocks noGrp="1" noChangeArrowheads="1"/>
          </p:cNvSpPr>
          <p:nvPr>
            <p:ph type="body" idx="1"/>
          </p:nvPr>
        </p:nvSpPr>
        <p:spPr>
          <a:xfrm>
            <a:off x="323850" y="1412875"/>
            <a:ext cx="8280400" cy="4392613"/>
          </a:xfrm>
        </p:spPr>
        <p:txBody>
          <a:bodyPr/>
          <a:lstStyle/>
          <a:p>
            <a:pPr eaLnBrk="1" hangingPunct="1">
              <a:lnSpc>
                <a:spcPct val="90000"/>
              </a:lnSpc>
            </a:pPr>
            <a:r>
              <a:rPr lang="zh-CN" altLang="en-US" smtClean="0"/>
              <a:t>序列密码</a:t>
            </a:r>
          </a:p>
          <a:p>
            <a:pPr lvl="1" eaLnBrk="1" hangingPunct="1">
              <a:lnSpc>
                <a:spcPct val="90000"/>
              </a:lnSpc>
            </a:pPr>
            <a:r>
              <a:rPr lang="zh-CN" altLang="en-US" smtClean="0"/>
              <a:t>如果密文不仅与最初给定的算法和密钥有关，同时也与明文位置有关</a:t>
            </a:r>
            <a:r>
              <a:rPr lang="en-US" altLang="zh-CN" smtClean="0"/>
              <a:t>(</a:t>
            </a:r>
            <a:r>
              <a:rPr lang="zh-CN" altLang="en-US" smtClean="0"/>
              <a:t>是所处位置的函数</a:t>
            </a:r>
            <a:r>
              <a:rPr lang="en-US" altLang="zh-CN" smtClean="0"/>
              <a:t>)</a:t>
            </a:r>
            <a:r>
              <a:rPr lang="zh-CN" altLang="en-US" smtClean="0"/>
              <a:t>，则称为序列密码体制。加密以明文比特为单位，以伪随机序列与明文序列模</a:t>
            </a:r>
            <a:r>
              <a:rPr lang="en-US" altLang="zh-CN" smtClean="0"/>
              <a:t>2</a:t>
            </a:r>
            <a:r>
              <a:rPr lang="zh-CN" altLang="en-US" smtClean="0"/>
              <a:t>加后，作为密文序列。</a:t>
            </a:r>
          </a:p>
          <a:p>
            <a:pPr eaLnBrk="1" hangingPunct="1">
              <a:lnSpc>
                <a:spcPct val="90000"/>
              </a:lnSpc>
            </a:pPr>
            <a:r>
              <a:rPr lang="zh-CN" altLang="en-US" smtClean="0"/>
              <a:t>分组密码</a:t>
            </a:r>
          </a:p>
          <a:p>
            <a:pPr lvl="1" eaLnBrk="1" hangingPunct="1">
              <a:lnSpc>
                <a:spcPct val="90000"/>
              </a:lnSpc>
            </a:pPr>
            <a:r>
              <a:rPr lang="zh-CN" altLang="en-US" smtClean="0"/>
              <a:t>如果经过加密所得到的密文仅与给定的密码算法和密钥有关，与被处理的明文数据在整个明文中的位置无关，则称为分组密码体制。通常以大于等于</a:t>
            </a:r>
            <a:r>
              <a:rPr lang="en-US" altLang="zh-CN" smtClean="0"/>
              <a:t>64</a:t>
            </a:r>
            <a:r>
              <a:rPr lang="zh-CN" altLang="en-US" smtClean="0"/>
              <a:t>位的数据块为单位，加密得相同长度的密文。</a:t>
            </a:r>
          </a:p>
        </p:txBody>
      </p:sp>
      <p:sp>
        <p:nvSpPr>
          <p:cNvPr id="16390" name="Rectangle 3"/>
          <p:cNvSpPr>
            <a:spLocks noGrp="1" noChangeArrowheads="1"/>
          </p:cNvSpPr>
          <p:nvPr>
            <p:ph type="title"/>
          </p:nvPr>
        </p:nvSpPr>
        <p:spPr>
          <a:xfrm>
            <a:off x="539750" y="404813"/>
            <a:ext cx="7705725" cy="792162"/>
          </a:xfrm>
        </p:spPr>
        <p:txBody>
          <a:bodyPr/>
          <a:lstStyle/>
          <a:p>
            <a:pPr eaLnBrk="1" hangingPunct="1"/>
            <a:r>
              <a:rPr lang="zh-CN" altLang="en-US" smtClean="0"/>
              <a:t>序列密码体制和分组密码体制</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3" name="Rectangle 2"/>
          <p:cNvSpPr>
            <a:spLocks noGrp="1" noChangeArrowheads="1"/>
          </p:cNvSpPr>
          <p:nvPr>
            <p:ph type="body" idx="1"/>
          </p:nvPr>
        </p:nvSpPr>
        <p:spPr>
          <a:xfrm>
            <a:off x="468313" y="1557338"/>
            <a:ext cx="8207375" cy="4464050"/>
          </a:xfrm>
        </p:spPr>
        <p:txBody>
          <a:bodyPr/>
          <a:lstStyle/>
          <a:p>
            <a:pPr eaLnBrk="1" hangingPunct="1">
              <a:lnSpc>
                <a:spcPct val="80000"/>
              </a:lnSpc>
            </a:pPr>
            <a:r>
              <a:rPr lang="zh-CN" altLang="en-US" smtClean="0"/>
              <a:t>确定型密码体制和概率密码体制</a:t>
            </a:r>
          </a:p>
          <a:p>
            <a:pPr lvl="1" eaLnBrk="1" hangingPunct="1">
              <a:lnSpc>
                <a:spcPct val="80000"/>
              </a:lnSpc>
            </a:pPr>
            <a:r>
              <a:rPr lang="zh-CN" altLang="en-US" smtClean="0"/>
              <a:t>确定型：当明文和密钥确定后，密文也就唯一地确定了；</a:t>
            </a:r>
          </a:p>
          <a:p>
            <a:pPr lvl="1" eaLnBrk="1" hangingPunct="1">
              <a:lnSpc>
                <a:spcPct val="80000"/>
              </a:lnSpc>
            </a:pPr>
            <a:r>
              <a:rPr lang="zh-CN" altLang="en-US" smtClean="0"/>
              <a:t>概率型：当明文和密钥确定后，密文通过客观随机因素从一个密文集合中产生，密文形式不确定，称为概率型密码体制。</a:t>
            </a:r>
          </a:p>
          <a:p>
            <a:pPr eaLnBrk="1" hangingPunct="1">
              <a:lnSpc>
                <a:spcPct val="80000"/>
              </a:lnSpc>
            </a:pPr>
            <a:r>
              <a:rPr lang="zh-CN" altLang="en-US" smtClean="0"/>
              <a:t>单向函数型密码体制和双向变换型密码体制</a:t>
            </a:r>
          </a:p>
          <a:p>
            <a:pPr lvl="1" eaLnBrk="1" hangingPunct="1">
              <a:lnSpc>
                <a:spcPct val="80000"/>
              </a:lnSpc>
            </a:pPr>
            <a:r>
              <a:rPr lang="zh-CN" altLang="en-US" smtClean="0"/>
              <a:t>单向函数型密码体制适用于不需要解密的场合，容易将明文加密成密文，如哈希函数；</a:t>
            </a:r>
          </a:p>
          <a:p>
            <a:pPr lvl="1" eaLnBrk="1" hangingPunct="1">
              <a:lnSpc>
                <a:spcPct val="80000"/>
              </a:lnSpc>
            </a:pPr>
            <a:r>
              <a:rPr lang="zh-CN" altLang="en-US" smtClean="0"/>
              <a:t>双向变换型密码体制可以进行可逆的加密、解密变换。</a:t>
            </a:r>
          </a:p>
        </p:txBody>
      </p:sp>
      <p:sp>
        <p:nvSpPr>
          <p:cNvPr id="17414" name="Rectangle 3"/>
          <p:cNvSpPr>
            <a:spLocks noGrp="1" noChangeArrowheads="1"/>
          </p:cNvSpPr>
          <p:nvPr>
            <p:ph type="title"/>
          </p:nvPr>
        </p:nvSpPr>
        <p:spPr>
          <a:xfrm>
            <a:off x="457200" y="122238"/>
            <a:ext cx="7543800" cy="1146175"/>
          </a:xfrm>
        </p:spPr>
        <p:txBody>
          <a:bodyPr/>
          <a:lstStyle/>
          <a:p>
            <a:pPr eaLnBrk="1" hangingPunct="1"/>
            <a:r>
              <a:rPr lang="zh-CN" altLang="en-US" smtClean="0"/>
              <a:t>其他加密体制</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7" name="Rectangle 2"/>
          <p:cNvSpPr>
            <a:spLocks noGrp="1" noChangeArrowheads="1"/>
          </p:cNvSpPr>
          <p:nvPr>
            <p:ph type="body" idx="1"/>
          </p:nvPr>
        </p:nvSpPr>
        <p:spPr>
          <a:xfrm>
            <a:off x="611188" y="1557338"/>
            <a:ext cx="7948612" cy="4141787"/>
          </a:xfrm>
        </p:spPr>
        <p:txBody>
          <a:bodyPr/>
          <a:lstStyle/>
          <a:p>
            <a:pPr eaLnBrk="1" hangingPunct="1">
              <a:lnSpc>
                <a:spcPct val="90000"/>
              </a:lnSpc>
            </a:pPr>
            <a:r>
              <a:rPr lang="zh-CN" altLang="en-US" smtClean="0"/>
              <a:t>加密算法的选择</a:t>
            </a:r>
          </a:p>
          <a:p>
            <a:pPr lvl="1" eaLnBrk="1" hangingPunct="1">
              <a:lnSpc>
                <a:spcPct val="90000"/>
              </a:lnSpc>
              <a:buFont typeface="Wingdings" pitchFamily="2" charset="2"/>
              <a:buNone/>
            </a:pPr>
            <a:r>
              <a:rPr lang="zh-CN" altLang="en-US" smtClean="0"/>
              <a:t>公开发表的加密算法、政府指定的加密算法、著名厂家产品、专家推荐的加密算法</a:t>
            </a:r>
          </a:p>
          <a:p>
            <a:pPr eaLnBrk="1" hangingPunct="1">
              <a:lnSpc>
                <a:spcPct val="90000"/>
              </a:lnSpc>
            </a:pPr>
            <a:r>
              <a:rPr lang="zh-CN" altLang="en-US" smtClean="0"/>
              <a:t>通信信道的加密</a:t>
            </a:r>
          </a:p>
          <a:p>
            <a:pPr lvl="1" eaLnBrk="1" hangingPunct="1">
              <a:lnSpc>
                <a:spcPct val="90000"/>
              </a:lnSpc>
            </a:pPr>
            <a:r>
              <a:rPr lang="zh-CN" altLang="en-US" smtClean="0"/>
              <a:t>链路加密－点到点加密</a:t>
            </a:r>
          </a:p>
          <a:p>
            <a:pPr lvl="1" eaLnBrk="1" hangingPunct="1">
              <a:lnSpc>
                <a:spcPct val="90000"/>
              </a:lnSpc>
            </a:pPr>
            <a:r>
              <a:rPr lang="zh-CN" altLang="en-US" smtClean="0"/>
              <a:t>高层连接加密－端到端加密</a:t>
            </a:r>
          </a:p>
          <a:p>
            <a:pPr eaLnBrk="1" hangingPunct="1">
              <a:lnSpc>
                <a:spcPct val="90000"/>
              </a:lnSpc>
            </a:pPr>
            <a:r>
              <a:rPr lang="zh-CN" altLang="en-US" smtClean="0"/>
              <a:t>存储数据的加密</a:t>
            </a:r>
          </a:p>
          <a:p>
            <a:pPr lvl="1" eaLnBrk="1" hangingPunct="1">
              <a:lnSpc>
                <a:spcPct val="90000"/>
              </a:lnSpc>
              <a:buFont typeface="Wingdings" pitchFamily="2" charset="2"/>
              <a:buNone/>
            </a:pPr>
            <a:r>
              <a:rPr lang="zh-CN" altLang="en-US" smtClean="0"/>
              <a:t>硬盘级加密和文件级加密</a:t>
            </a:r>
          </a:p>
        </p:txBody>
      </p:sp>
      <p:sp>
        <p:nvSpPr>
          <p:cNvPr id="18438" name="Rectangle 3"/>
          <p:cNvSpPr>
            <a:spLocks noGrp="1" noChangeArrowheads="1"/>
          </p:cNvSpPr>
          <p:nvPr>
            <p:ph type="title"/>
          </p:nvPr>
        </p:nvSpPr>
        <p:spPr>
          <a:xfrm>
            <a:off x="467544" y="332656"/>
            <a:ext cx="7543800" cy="1146175"/>
          </a:xfrm>
        </p:spPr>
        <p:txBody>
          <a:bodyPr/>
          <a:lstStyle/>
          <a:p>
            <a:pPr eaLnBrk="1" hangingPunct="1"/>
            <a:r>
              <a:rPr lang="zh-CN" altLang="en-US" dirty="0" smtClean="0"/>
              <a:t>加密的应用</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7" name="Rectangle 2"/>
          <p:cNvSpPr>
            <a:spLocks noGrp="1" noChangeArrowheads="1"/>
          </p:cNvSpPr>
          <p:nvPr>
            <p:ph type="body" idx="1"/>
          </p:nvPr>
        </p:nvSpPr>
        <p:spPr>
          <a:xfrm>
            <a:off x="468313" y="1341438"/>
            <a:ext cx="7991475" cy="4967287"/>
          </a:xfrm>
        </p:spPr>
        <p:txBody>
          <a:bodyPr/>
          <a:lstStyle/>
          <a:p>
            <a:pPr eaLnBrk="1" hangingPunct="1">
              <a:lnSpc>
                <a:spcPct val="85000"/>
              </a:lnSpc>
              <a:defRPr/>
            </a:pPr>
            <a:r>
              <a:rPr lang="zh-CN" altLang="en-US" sz="2600" dirty="0" smtClean="0"/>
              <a:t>现代密码学的基本原则</a:t>
            </a:r>
          </a:p>
          <a:p>
            <a:pPr lvl="1" eaLnBrk="1" hangingPunct="1">
              <a:lnSpc>
                <a:spcPct val="85000"/>
              </a:lnSpc>
              <a:defRPr/>
            </a:pPr>
            <a:r>
              <a:rPr lang="zh-CN" altLang="en-US" sz="2200" dirty="0" smtClean="0"/>
              <a:t>设计加密系统时，总是假定密码算法是可以公开的，需要保密的是密钥。一个密码系统的安全性不在算法的保密，而在于密钥，即</a:t>
            </a:r>
            <a:r>
              <a:rPr lang="en-US" altLang="zh-CN" sz="2200" dirty="0" err="1" smtClean="0"/>
              <a:t>Kerckhoff</a:t>
            </a:r>
            <a:r>
              <a:rPr lang="zh-CN" altLang="en-US" sz="2200" dirty="0" smtClean="0"/>
              <a:t>原则。</a:t>
            </a:r>
            <a:r>
              <a:rPr lang="en-US" altLang="zh-CN" sz="2200" dirty="0" smtClean="0"/>
              <a:t>?</a:t>
            </a:r>
            <a:endParaRPr lang="zh-CN" altLang="en-US" sz="2200" dirty="0" smtClean="0"/>
          </a:p>
          <a:p>
            <a:pPr eaLnBrk="1" hangingPunct="1">
              <a:lnSpc>
                <a:spcPct val="85000"/>
              </a:lnSpc>
              <a:defRPr/>
            </a:pPr>
            <a:r>
              <a:rPr lang="zh-CN" altLang="en-US" sz="2600" dirty="0" smtClean="0"/>
              <a:t>对加密系统的要求 </a:t>
            </a:r>
          </a:p>
          <a:p>
            <a:pPr lvl="1" eaLnBrk="1" hangingPunct="1">
              <a:lnSpc>
                <a:spcPct val="85000"/>
              </a:lnSpc>
              <a:defRPr/>
            </a:pPr>
            <a:r>
              <a:rPr lang="zh-CN" altLang="en-US" sz="2200" dirty="0" smtClean="0"/>
              <a:t>系统应该是</a:t>
            </a:r>
            <a:r>
              <a:rPr lang="zh-CN" altLang="en-US" sz="2200" dirty="0" smtClean="0">
                <a:solidFill>
                  <a:srgbClr val="0070C0"/>
                </a:solidFill>
              </a:rPr>
              <a:t>实际上安全</a:t>
            </a:r>
            <a:r>
              <a:rPr lang="zh-CN" altLang="en-US" sz="2200" dirty="0" smtClean="0"/>
              <a:t>的</a:t>
            </a:r>
            <a:r>
              <a:rPr lang="en-US" altLang="zh-CN" sz="2200" dirty="0" smtClean="0"/>
              <a:t>(practical secure)</a:t>
            </a:r>
            <a:r>
              <a:rPr lang="zh-CN" altLang="en-US" sz="2200" dirty="0" smtClean="0"/>
              <a:t>，截获密文或已知明文－密文对时，要决定密钥或任意明文在计算上是不可行的。</a:t>
            </a:r>
          </a:p>
          <a:p>
            <a:pPr lvl="1" eaLnBrk="1" hangingPunct="1">
              <a:lnSpc>
                <a:spcPct val="85000"/>
              </a:lnSpc>
              <a:defRPr/>
            </a:pPr>
            <a:r>
              <a:rPr lang="zh-CN" altLang="en-US" sz="2200" dirty="0" smtClean="0"/>
              <a:t>加密解密算法适用于密钥空间中的所有元素。</a:t>
            </a:r>
          </a:p>
          <a:p>
            <a:pPr lvl="1" eaLnBrk="1" hangingPunct="1">
              <a:lnSpc>
                <a:spcPct val="85000"/>
              </a:lnSpc>
              <a:defRPr/>
            </a:pPr>
            <a:r>
              <a:rPr lang="zh-CN" altLang="en-US" sz="2200" dirty="0" smtClean="0"/>
              <a:t>系统易于</a:t>
            </a:r>
            <a:r>
              <a:rPr lang="zh-CN" altLang="en-US" sz="2200" dirty="0" smtClean="0">
                <a:solidFill>
                  <a:srgbClr val="0070C0"/>
                </a:solidFill>
              </a:rPr>
              <a:t>实现</a:t>
            </a:r>
            <a:r>
              <a:rPr lang="zh-CN" altLang="en-US" sz="2200" dirty="0" smtClean="0"/>
              <a:t>，使用方便。</a:t>
            </a:r>
          </a:p>
          <a:p>
            <a:pPr lvl="1" eaLnBrk="1" hangingPunct="1">
              <a:lnSpc>
                <a:spcPct val="85000"/>
              </a:lnSpc>
              <a:defRPr/>
            </a:pPr>
            <a:r>
              <a:rPr lang="zh-CN" altLang="en-US" sz="2200" dirty="0" smtClean="0"/>
              <a:t>系统的安全性</a:t>
            </a:r>
            <a:r>
              <a:rPr lang="zh-CN" altLang="en-US" sz="2200" dirty="0" smtClean="0">
                <a:solidFill>
                  <a:srgbClr val="0070C0"/>
                </a:solidFill>
              </a:rPr>
              <a:t>不依赖</a:t>
            </a:r>
            <a:r>
              <a:rPr lang="zh-CN" altLang="en-US" sz="2200" dirty="0" smtClean="0"/>
              <a:t>于对</a:t>
            </a:r>
            <a:r>
              <a:rPr lang="zh-CN" altLang="en-US" sz="2200" dirty="0" smtClean="0">
                <a:solidFill>
                  <a:srgbClr val="0070C0"/>
                </a:solidFill>
              </a:rPr>
              <a:t>加密体制或加密算法的保密</a:t>
            </a:r>
            <a:r>
              <a:rPr lang="zh-CN" altLang="en-US" sz="2200" dirty="0" smtClean="0"/>
              <a:t>，而依赖于</a:t>
            </a:r>
            <a:r>
              <a:rPr lang="zh-CN" altLang="en-US" sz="2200" dirty="0" smtClean="0">
                <a:solidFill>
                  <a:srgbClr val="0070C0"/>
                </a:solidFill>
              </a:rPr>
              <a:t>密钥</a:t>
            </a:r>
            <a:r>
              <a:rPr lang="zh-CN" altLang="en-US" sz="2200" dirty="0" smtClean="0"/>
              <a:t>。</a:t>
            </a:r>
          </a:p>
          <a:p>
            <a:pPr lvl="1" eaLnBrk="1" hangingPunct="1">
              <a:lnSpc>
                <a:spcPct val="85000"/>
              </a:lnSpc>
              <a:defRPr/>
            </a:pPr>
            <a:r>
              <a:rPr lang="zh-CN" altLang="en-US" sz="2200" dirty="0" smtClean="0"/>
              <a:t>系统的应用不应使通信网络的</a:t>
            </a:r>
            <a:r>
              <a:rPr lang="zh-CN" altLang="en-US" sz="2200" dirty="0" smtClean="0">
                <a:solidFill>
                  <a:srgbClr val="0070C0"/>
                </a:solidFill>
              </a:rPr>
              <a:t>效率</a:t>
            </a:r>
            <a:r>
              <a:rPr lang="zh-CN" altLang="en-US" sz="2200" dirty="0" smtClean="0"/>
              <a:t>过分降低。</a:t>
            </a:r>
          </a:p>
        </p:txBody>
      </p:sp>
      <p:sp>
        <p:nvSpPr>
          <p:cNvPr id="19462" name="Rectangle 3"/>
          <p:cNvSpPr>
            <a:spLocks noGrp="1" noChangeArrowheads="1"/>
          </p:cNvSpPr>
          <p:nvPr>
            <p:ph type="title"/>
          </p:nvPr>
        </p:nvSpPr>
        <p:spPr>
          <a:xfrm>
            <a:off x="457200" y="122238"/>
            <a:ext cx="7543800" cy="1074737"/>
          </a:xfrm>
        </p:spPr>
        <p:txBody>
          <a:bodyPr/>
          <a:lstStyle/>
          <a:p>
            <a:pPr eaLnBrk="1" hangingPunct="1"/>
            <a:r>
              <a:rPr lang="zh-CN" altLang="en-US" sz="3500" smtClean="0"/>
              <a:t>现代密码学基本原则及加密系统要求</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5" name="Rectangle 2"/>
          <p:cNvSpPr>
            <a:spLocks noGrp="1" noChangeArrowheads="1"/>
          </p:cNvSpPr>
          <p:nvPr>
            <p:ph type="body" idx="1"/>
          </p:nvPr>
        </p:nvSpPr>
        <p:spPr>
          <a:xfrm>
            <a:off x="600075" y="1484313"/>
            <a:ext cx="7780338" cy="4322762"/>
          </a:xfrm>
        </p:spPr>
        <p:txBody>
          <a:bodyPr/>
          <a:lstStyle/>
          <a:p>
            <a:pPr eaLnBrk="1" hangingPunct="1">
              <a:lnSpc>
                <a:spcPct val="90000"/>
              </a:lnSpc>
            </a:pPr>
            <a:r>
              <a:rPr lang="zh-CN" altLang="en-US" sz="2600" smtClean="0"/>
              <a:t>对称加密系统由以下五部分组成</a:t>
            </a:r>
            <a:endParaRPr lang="en-US" sz="2600" smtClean="0"/>
          </a:p>
          <a:p>
            <a:pPr lvl="1" eaLnBrk="1" hangingPunct="1">
              <a:lnSpc>
                <a:spcPct val="90000"/>
              </a:lnSpc>
            </a:pPr>
            <a:r>
              <a:rPr lang="en-US" altLang="zh-CN" sz="2200" smtClean="0"/>
              <a:t>Plaintext</a:t>
            </a:r>
            <a:r>
              <a:rPr lang="zh-CN" altLang="en-US" sz="2200" smtClean="0"/>
              <a:t>：  明文</a:t>
            </a:r>
          </a:p>
          <a:p>
            <a:pPr lvl="1" eaLnBrk="1" hangingPunct="1">
              <a:lnSpc>
                <a:spcPct val="90000"/>
              </a:lnSpc>
            </a:pPr>
            <a:r>
              <a:rPr lang="en-US" altLang="zh-CN" sz="2200" smtClean="0"/>
              <a:t>Encryption  algorithm</a:t>
            </a:r>
            <a:r>
              <a:rPr lang="zh-CN" altLang="en-US" sz="2200" smtClean="0"/>
              <a:t>：加密算法</a:t>
            </a:r>
          </a:p>
          <a:p>
            <a:pPr lvl="1" eaLnBrk="1" hangingPunct="1">
              <a:lnSpc>
                <a:spcPct val="90000"/>
              </a:lnSpc>
            </a:pPr>
            <a:r>
              <a:rPr lang="en-US" altLang="zh-CN" sz="2200" smtClean="0"/>
              <a:t>Key</a:t>
            </a:r>
            <a:r>
              <a:rPr lang="zh-CN" altLang="en-US" sz="2200" smtClean="0"/>
              <a:t>：	     密钥</a:t>
            </a:r>
          </a:p>
          <a:p>
            <a:pPr lvl="1" eaLnBrk="1" hangingPunct="1">
              <a:lnSpc>
                <a:spcPct val="90000"/>
              </a:lnSpc>
            </a:pPr>
            <a:r>
              <a:rPr lang="en-US" altLang="zh-CN" sz="2200" smtClean="0"/>
              <a:t>Ciphertext</a:t>
            </a:r>
            <a:r>
              <a:rPr lang="zh-CN" altLang="en-US" sz="2200" smtClean="0"/>
              <a:t>：密文</a:t>
            </a:r>
          </a:p>
          <a:p>
            <a:pPr lvl="1" eaLnBrk="1" hangingPunct="1">
              <a:lnSpc>
                <a:spcPct val="90000"/>
              </a:lnSpc>
            </a:pPr>
            <a:r>
              <a:rPr lang="en-US" altLang="zh-CN" sz="2200" smtClean="0"/>
              <a:t>Decryption algorithm</a:t>
            </a:r>
            <a:r>
              <a:rPr lang="zh-CN" altLang="en-US" sz="2200" smtClean="0"/>
              <a:t>：解密算法</a:t>
            </a:r>
          </a:p>
          <a:p>
            <a:pPr eaLnBrk="1" hangingPunct="1">
              <a:lnSpc>
                <a:spcPct val="90000"/>
              </a:lnSpc>
            </a:pPr>
            <a:r>
              <a:rPr lang="zh-CN" altLang="en-US" sz="2600" smtClean="0"/>
              <a:t>加密算法必须足够强大，使破译者不能仅根据密文破译消息</a:t>
            </a:r>
          </a:p>
          <a:p>
            <a:pPr eaLnBrk="1" hangingPunct="1">
              <a:lnSpc>
                <a:spcPct val="90000"/>
              </a:lnSpc>
            </a:pPr>
            <a:r>
              <a:rPr lang="zh-CN" altLang="en-US" sz="2600" smtClean="0"/>
              <a:t>收发双方必须在某种安全的形式下获得密钥并必须保证密钥的安全</a:t>
            </a:r>
          </a:p>
        </p:txBody>
      </p:sp>
      <p:sp>
        <p:nvSpPr>
          <p:cNvPr id="20486" name="Rectangle 3"/>
          <p:cNvSpPr>
            <a:spLocks noGrp="1" noChangeArrowheads="1"/>
          </p:cNvSpPr>
          <p:nvPr>
            <p:ph type="title"/>
          </p:nvPr>
        </p:nvSpPr>
        <p:spPr>
          <a:xfrm>
            <a:off x="457200" y="122238"/>
            <a:ext cx="7543800" cy="1074737"/>
          </a:xfrm>
        </p:spPr>
        <p:txBody>
          <a:bodyPr/>
          <a:lstStyle/>
          <a:p>
            <a:pPr eaLnBrk="1" hangingPunct="1"/>
            <a:r>
              <a:rPr lang="en-US" altLang="zh-CN" smtClean="0">
                <a:latin typeface="Copperplate Gothic Bold" pitchFamily="34" charset="0"/>
              </a:rPr>
              <a:t>2.1</a:t>
            </a:r>
            <a:r>
              <a:rPr lang="en-US" altLang="zh-CN" sz="4300" smtClean="0"/>
              <a:t> </a:t>
            </a:r>
            <a:r>
              <a:rPr lang="zh-CN" altLang="en-US" smtClean="0"/>
              <a:t>对称密码系统的模型</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9" name="Picture 3"/>
          <p:cNvPicPr>
            <a:picLocks noChangeAspect="1" noChangeArrowheads="1"/>
          </p:cNvPicPr>
          <p:nvPr/>
        </p:nvPicPr>
        <p:blipFill>
          <a:blip r:embed="rId2" cstate="print"/>
          <a:srcRect/>
          <a:stretch>
            <a:fillRect/>
          </a:stretch>
        </p:blipFill>
        <p:spPr bwMode="auto">
          <a:xfrm>
            <a:off x="468313" y="1346200"/>
            <a:ext cx="8064500" cy="4376738"/>
          </a:xfrm>
          <a:prstGeom prst="rect">
            <a:avLst/>
          </a:prstGeom>
          <a:noFill/>
          <a:ln w="9525" algn="ctr">
            <a:noFill/>
            <a:miter lim="800000"/>
            <a:headEnd/>
            <a:tailEnd/>
          </a:ln>
        </p:spPr>
      </p:pic>
      <p:sp>
        <p:nvSpPr>
          <p:cNvPr id="21510" name="Rectangle 4"/>
          <p:cNvSpPr>
            <a:spLocks noGrp="1" noChangeArrowheads="1"/>
          </p:cNvSpPr>
          <p:nvPr>
            <p:ph type="title"/>
          </p:nvPr>
        </p:nvSpPr>
        <p:spPr>
          <a:xfrm>
            <a:off x="457200" y="122238"/>
            <a:ext cx="7543800" cy="858837"/>
          </a:xfrm>
        </p:spPr>
        <p:txBody>
          <a:bodyPr/>
          <a:lstStyle/>
          <a:p>
            <a:pPr eaLnBrk="1" hangingPunct="1"/>
            <a:r>
              <a:rPr lang="zh-CN" altLang="en-US" smtClean="0"/>
              <a:t>传统密码的简化模型</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01" name="Rectangle 2"/>
          <p:cNvSpPr>
            <a:spLocks noGrp="1" noChangeArrowheads="1"/>
          </p:cNvSpPr>
          <p:nvPr>
            <p:ph type="title"/>
          </p:nvPr>
        </p:nvSpPr>
        <p:spPr>
          <a:xfrm>
            <a:off x="457200" y="404813"/>
            <a:ext cx="7543800" cy="720725"/>
          </a:xfrm>
        </p:spPr>
        <p:txBody>
          <a:bodyPr/>
          <a:lstStyle/>
          <a:p>
            <a:pPr eaLnBrk="1" hangingPunct="1"/>
            <a:r>
              <a:rPr lang="en-US" altLang="zh-CN" sz="3500" dirty="0" smtClean="0">
                <a:latin typeface="Copperplate Gothic Bold" pitchFamily="34" charset="0"/>
              </a:rPr>
              <a:t>Part One–Symmetric Ciphers</a:t>
            </a:r>
          </a:p>
        </p:txBody>
      </p:sp>
      <p:sp>
        <p:nvSpPr>
          <p:cNvPr id="4102" name="Rectangle 3"/>
          <p:cNvSpPr>
            <a:spLocks noGrp="1" noChangeArrowheads="1"/>
          </p:cNvSpPr>
          <p:nvPr>
            <p:ph type="body" idx="1"/>
          </p:nvPr>
        </p:nvSpPr>
        <p:spPr>
          <a:xfrm>
            <a:off x="611188" y="1412875"/>
            <a:ext cx="8075612" cy="4411663"/>
          </a:xfrm>
        </p:spPr>
        <p:txBody>
          <a:bodyPr/>
          <a:lstStyle/>
          <a:p>
            <a:pPr eaLnBrk="1" hangingPunct="1"/>
            <a:r>
              <a:rPr lang="en-US" altLang="zh-CN" smtClean="0"/>
              <a:t>Road Map for Part One</a:t>
            </a:r>
          </a:p>
          <a:p>
            <a:pPr lvl="1" eaLnBrk="1" hangingPunct="1"/>
            <a:r>
              <a:rPr lang="en-US" altLang="zh-CN" smtClean="0"/>
              <a:t>Chp.2, Classical Encryption Techniques</a:t>
            </a:r>
          </a:p>
          <a:p>
            <a:pPr lvl="1" eaLnBrk="1" hangingPunct="1"/>
            <a:r>
              <a:rPr lang="en-US" altLang="zh-CN" smtClean="0"/>
              <a:t>Chp.3, Block Cipher and the Data Encryption Standard</a:t>
            </a:r>
          </a:p>
          <a:p>
            <a:pPr lvl="1" eaLnBrk="1" hangingPunct="1"/>
            <a:r>
              <a:rPr lang="en-US" altLang="zh-CN" smtClean="0"/>
              <a:t>Chp.4, Finite Fields</a:t>
            </a:r>
          </a:p>
          <a:p>
            <a:pPr lvl="1" eaLnBrk="1" hangingPunct="1"/>
            <a:r>
              <a:rPr lang="en-US" altLang="zh-CN" smtClean="0"/>
              <a:t>Chp.5, Advanced Encryption Standard</a:t>
            </a:r>
          </a:p>
          <a:p>
            <a:pPr lvl="1" eaLnBrk="1" hangingPunct="1"/>
            <a:r>
              <a:rPr lang="en-US" altLang="zh-CN" smtClean="0"/>
              <a:t>Chp.6, More on Symmetric Ciphers</a:t>
            </a:r>
          </a:p>
          <a:p>
            <a:pPr lvl="1" eaLnBrk="1" hangingPunct="1"/>
            <a:r>
              <a:rPr lang="en-US" altLang="zh-CN" smtClean="0"/>
              <a:t>Chp.7, Confidentiality Using Symmetric Encryption</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a:xfrm>
            <a:off x="684213" y="431800"/>
            <a:ext cx="7127875" cy="836613"/>
          </a:xfrm>
        </p:spPr>
        <p:txBody>
          <a:bodyPr/>
          <a:lstStyle/>
          <a:p>
            <a:pPr eaLnBrk="1" hangingPunct="1"/>
            <a:r>
              <a:rPr lang="zh-CN" altLang="en-US" smtClean="0"/>
              <a:t>对称密码系统的要求</a:t>
            </a:r>
            <a:endParaRPr lang="en-AU" altLang="zh-CN" smtClean="0"/>
          </a:p>
        </p:txBody>
      </p:sp>
      <p:sp>
        <p:nvSpPr>
          <p:cNvPr id="22534" name="Rectangle 3"/>
          <p:cNvSpPr>
            <a:spLocks noGrp="1" noChangeArrowheads="1"/>
          </p:cNvSpPr>
          <p:nvPr>
            <p:ph type="body" idx="1"/>
          </p:nvPr>
        </p:nvSpPr>
        <p:spPr>
          <a:xfrm>
            <a:off x="611188" y="1484313"/>
            <a:ext cx="8135937" cy="4392612"/>
          </a:xfrm>
        </p:spPr>
        <p:txBody>
          <a:bodyPr/>
          <a:lstStyle/>
          <a:p>
            <a:pPr eaLnBrk="1" hangingPunct="1">
              <a:lnSpc>
                <a:spcPct val="80000"/>
              </a:lnSpc>
            </a:pPr>
            <a:r>
              <a:rPr lang="zh-CN" altLang="en-US" dirty="0" smtClean="0"/>
              <a:t>使用对称密码系统有两个基本要求</a:t>
            </a:r>
          </a:p>
          <a:p>
            <a:pPr lvl="1" eaLnBrk="1" hangingPunct="1">
              <a:lnSpc>
                <a:spcPct val="80000"/>
              </a:lnSpc>
            </a:pPr>
            <a:r>
              <a:rPr lang="zh-CN" altLang="en-US" dirty="0" smtClean="0"/>
              <a:t>一个强加密算法</a:t>
            </a:r>
          </a:p>
          <a:p>
            <a:pPr lvl="1" eaLnBrk="1" hangingPunct="1">
              <a:lnSpc>
                <a:spcPct val="80000"/>
              </a:lnSpc>
            </a:pPr>
            <a:r>
              <a:rPr lang="zh-CN" altLang="en-US" dirty="0" smtClean="0"/>
              <a:t>一个只有发送方和接收方知道的秘密密钥</a:t>
            </a:r>
          </a:p>
          <a:p>
            <a:pPr lvl="1" eaLnBrk="1" hangingPunct="1">
              <a:lnSpc>
                <a:spcPct val="80000"/>
              </a:lnSpc>
              <a:buFont typeface="Wingdings" pitchFamily="2" charset="2"/>
              <a:buNone/>
            </a:pPr>
            <a:r>
              <a:rPr lang="en-US" altLang="zh-CN" i="1" dirty="0" smtClean="0"/>
              <a:t>	Y </a:t>
            </a:r>
            <a:r>
              <a:rPr lang="en-US" altLang="zh-CN" dirty="0" smtClean="0"/>
              <a:t>= E</a:t>
            </a:r>
            <a:r>
              <a:rPr lang="en-US" altLang="zh-CN" sz="2200" i="1" baseline="-25000" dirty="0" smtClean="0"/>
              <a:t>K</a:t>
            </a:r>
            <a:r>
              <a:rPr lang="en-US" altLang="zh-CN" dirty="0" smtClean="0"/>
              <a:t>(</a:t>
            </a:r>
            <a:r>
              <a:rPr lang="en-US" altLang="zh-CN" i="1" dirty="0" smtClean="0"/>
              <a:t>X </a:t>
            </a:r>
            <a:r>
              <a:rPr lang="en-US" altLang="zh-CN" dirty="0" smtClean="0"/>
              <a:t>)</a:t>
            </a:r>
          </a:p>
          <a:p>
            <a:pPr lvl="1" eaLnBrk="1" hangingPunct="1">
              <a:lnSpc>
                <a:spcPct val="80000"/>
              </a:lnSpc>
              <a:buFont typeface="Wingdings" pitchFamily="2" charset="2"/>
              <a:buNone/>
            </a:pPr>
            <a:r>
              <a:rPr lang="en-US" altLang="zh-CN" i="1" dirty="0" smtClean="0"/>
              <a:t>	X </a:t>
            </a:r>
            <a:r>
              <a:rPr lang="en-US" altLang="zh-CN" dirty="0" smtClean="0"/>
              <a:t>= D</a:t>
            </a:r>
            <a:r>
              <a:rPr lang="en-US" altLang="zh-CN" sz="2200" i="1" baseline="-25000" dirty="0" smtClean="0"/>
              <a:t>K</a:t>
            </a:r>
            <a:r>
              <a:rPr lang="en-US" altLang="zh-CN" dirty="0" smtClean="0"/>
              <a:t>(</a:t>
            </a:r>
            <a:r>
              <a:rPr lang="en-US" altLang="zh-CN" i="1" dirty="0" smtClean="0"/>
              <a:t>Y </a:t>
            </a:r>
            <a:r>
              <a:rPr lang="en-US" altLang="zh-CN" dirty="0" smtClean="0"/>
              <a:t>)</a:t>
            </a:r>
          </a:p>
          <a:p>
            <a:pPr eaLnBrk="1" hangingPunct="1">
              <a:lnSpc>
                <a:spcPct val="80000"/>
              </a:lnSpc>
            </a:pPr>
            <a:r>
              <a:rPr lang="zh-CN" altLang="en-US" dirty="0" smtClean="0"/>
              <a:t>必须假定加密算法是公开的</a:t>
            </a:r>
          </a:p>
          <a:p>
            <a:pPr eaLnBrk="1" hangingPunct="1">
              <a:lnSpc>
                <a:spcPct val="80000"/>
              </a:lnSpc>
            </a:pPr>
            <a:r>
              <a:rPr lang="zh-CN" altLang="en-US" dirty="0" smtClean="0"/>
              <a:t>因此必须有安全的途径或信道分发密钥</a:t>
            </a:r>
            <a:endParaRPr lang="zh-CN" altLang="en-AU" dirty="0" smtClean="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p:cNvSpPr>
            <a:spLocks noGrp="1" noChangeArrowheads="1"/>
          </p:cNvSpPr>
          <p:nvPr>
            <p:ph type="title"/>
          </p:nvPr>
        </p:nvSpPr>
        <p:spPr>
          <a:xfrm>
            <a:off x="457200" y="122238"/>
            <a:ext cx="7543800" cy="785812"/>
          </a:xfrm>
        </p:spPr>
        <p:txBody>
          <a:bodyPr/>
          <a:lstStyle/>
          <a:p>
            <a:pPr eaLnBrk="1" hangingPunct="1"/>
            <a:r>
              <a:rPr lang="zh-CN" altLang="en-US" smtClean="0"/>
              <a:t>传统密码体制的模型</a:t>
            </a:r>
          </a:p>
        </p:txBody>
      </p:sp>
      <p:pic>
        <p:nvPicPr>
          <p:cNvPr id="23558" name="Picture 4"/>
          <p:cNvPicPr>
            <a:picLocks noChangeAspect="1" noChangeArrowheads="1"/>
          </p:cNvPicPr>
          <p:nvPr/>
        </p:nvPicPr>
        <p:blipFill>
          <a:blip r:embed="rId2" cstate="print"/>
          <a:srcRect/>
          <a:stretch>
            <a:fillRect/>
          </a:stretch>
        </p:blipFill>
        <p:spPr bwMode="auto">
          <a:xfrm>
            <a:off x="467544" y="1124744"/>
            <a:ext cx="7424738" cy="5038725"/>
          </a:xfrm>
          <a:prstGeom prst="rect">
            <a:avLst/>
          </a:prstGeom>
          <a:noFill/>
          <a:ln w="9525" algn="ctr">
            <a:noFill/>
            <a:miter lim="800000"/>
            <a:headEnd/>
            <a:tailEnd/>
          </a:ln>
        </p:spPr>
      </p:pic>
      <p:sp>
        <p:nvSpPr>
          <p:cNvPr id="23559" name="Text Box 5"/>
          <p:cNvSpPr txBox="1">
            <a:spLocks noChangeArrowheads="1"/>
          </p:cNvSpPr>
          <p:nvPr/>
        </p:nvSpPr>
        <p:spPr bwMode="auto">
          <a:xfrm>
            <a:off x="6156325" y="4292600"/>
            <a:ext cx="1512888" cy="752475"/>
          </a:xfrm>
          <a:prstGeom prst="rect">
            <a:avLst/>
          </a:prstGeom>
          <a:noFill/>
          <a:ln w="9525">
            <a:noFill/>
            <a:miter lim="800000"/>
            <a:headEnd/>
            <a:tailEnd/>
          </a:ln>
        </p:spPr>
        <p:txBody>
          <a:bodyPr>
            <a:spAutoFit/>
          </a:bodyPr>
          <a:lstStyle/>
          <a:p>
            <a:pPr>
              <a:lnSpc>
                <a:spcPct val="120000"/>
              </a:lnSpc>
            </a:pPr>
            <a:r>
              <a:rPr lang="en-US" altLang="zh-CN">
                <a:latin typeface="Comic Sans MS" pitchFamily="66" charset="0"/>
              </a:rPr>
              <a:t>Y = E</a:t>
            </a:r>
            <a:r>
              <a:rPr lang="en-US" altLang="zh-CN" sz="2200" baseline="-12000">
                <a:latin typeface="Comic Sans MS" pitchFamily="66" charset="0"/>
              </a:rPr>
              <a:t>k</a:t>
            </a:r>
            <a:r>
              <a:rPr lang="en-US" altLang="zh-CN">
                <a:latin typeface="Comic Sans MS" pitchFamily="66" charset="0"/>
              </a:rPr>
              <a:t>(X)</a:t>
            </a:r>
          </a:p>
          <a:p>
            <a:pPr>
              <a:lnSpc>
                <a:spcPct val="120000"/>
              </a:lnSpc>
            </a:pPr>
            <a:r>
              <a:rPr lang="en-US" altLang="zh-CN">
                <a:latin typeface="Comic Sans MS" pitchFamily="66" charset="0"/>
              </a:rPr>
              <a:t>X = D</a:t>
            </a:r>
            <a:r>
              <a:rPr lang="en-US" altLang="zh-CN" sz="2200" baseline="-12000">
                <a:latin typeface="Comic Sans MS" pitchFamily="66" charset="0"/>
              </a:rPr>
              <a:t>k</a:t>
            </a:r>
            <a:r>
              <a:rPr lang="en-US" altLang="zh-CN">
                <a:latin typeface="Comic Sans MS" pitchFamily="66" charset="0"/>
              </a:rPr>
              <a:t>(Y)</a:t>
            </a:r>
          </a:p>
        </p:txBody>
      </p:sp>
      <p:sp>
        <p:nvSpPr>
          <p:cNvPr id="5" name="矩形 4"/>
          <p:cNvSpPr/>
          <p:nvPr/>
        </p:nvSpPr>
        <p:spPr>
          <a:xfrm>
            <a:off x="2915816" y="908720"/>
            <a:ext cx="2664296" cy="1296144"/>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5" name="Rectangle 2"/>
          <p:cNvSpPr>
            <a:spLocks noGrp="1" noChangeArrowheads="1"/>
          </p:cNvSpPr>
          <p:nvPr>
            <p:ph type="title"/>
          </p:nvPr>
        </p:nvSpPr>
        <p:spPr>
          <a:xfrm>
            <a:off x="395288" y="115888"/>
            <a:ext cx="7543800" cy="1079500"/>
          </a:xfrm>
        </p:spPr>
        <p:txBody>
          <a:bodyPr/>
          <a:lstStyle/>
          <a:p>
            <a:pPr eaLnBrk="1" hangingPunct="1"/>
            <a:r>
              <a:rPr lang="zh-CN" altLang="en-US" smtClean="0"/>
              <a:t>对加密信息的攻击类型</a:t>
            </a:r>
            <a:endParaRPr lang="zh-CN" altLang="en-AU" smtClean="0">
              <a:ea typeface="宋体" pitchFamily="2" charset="-122"/>
            </a:endParaRPr>
          </a:p>
        </p:txBody>
      </p:sp>
      <p:sp>
        <p:nvSpPr>
          <p:cNvPr id="25606" name="Rectangle 3"/>
          <p:cNvSpPr>
            <a:spLocks noGrp="1" noChangeArrowheads="1"/>
          </p:cNvSpPr>
          <p:nvPr>
            <p:ph type="body" idx="1"/>
          </p:nvPr>
        </p:nvSpPr>
        <p:spPr>
          <a:xfrm>
            <a:off x="684213" y="1341438"/>
            <a:ext cx="7775575" cy="4751387"/>
          </a:xfrm>
        </p:spPr>
        <p:txBody>
          <a:bodyPr/>
          <a:lstStyle/>
          <a:p>
            <a:pPr eaLnBrk="1" hangingPunct="1">
              <a:lnSpc>
                <a:spcPct val="90000"/>
              </a:lnSpc>
            </a:pPr>
            <a:r>
              <a:rPr lang="zh-CN" altLang="en-AU" sz="2600" dirty="0" smtClean="0"/>
              <a:t>唯密文攻击 </a:t>
            </a:r>
          </a:p>
          <a:p>
            <a:pPr lvl="1" eaLnBrk="1" hangingPunct="1">
              <a:lnSpc>
                <a:spcPct val="90000"/>
              </a:lnSpc>
            </a:pPr>
            <a:r>
              <a:rPr lang="en-AU" altLang="zh-CN" sz="2200" dirty="0" smtClean="0"/>
              <a:t>only know algorithm and </a:t>
            </a:r>
            <a:r>
              <a:rPr lang="en-AU" altLang="zh-CN" sz="2200" dirty="0" err="1" smtClean="0"/>
              <a:t>ciphertext</a:t>
            </a:r>
            <a:r>
              <a:rPr lang="en-AU" altLang="zh-CN" sz="2200" dirty="0" smtClean="0"/>
              <a:t>, is statistical, know or can identify plaintext </a:t>
            </a:r>
          </a:p>
          <a:p>
            <a:pPr eaLnBrk="1" hangingPunct="1">
              <a:lnSpc>
                <a:spcPct val="90000"/>
              </a:lnSpc>
            </a:pPr>
            <a:r>
              <a:rPr lang="zh-CN" altLang="en-AU" sz="2600" dirty="0" smtClean="0"/>
              <a:t>已知明文攻击 </a:t>
            </a:r>
          </a:p>
          <a:p>
            <a:pPr lvl="1" eaLnBrk="1" hangingPunct="1">
              <a:lnSpc>
                <a:spcPct val="90000"/>
              </a:lnSpc>
            </a:pPr>
            <a:r>
              <a:rPr lang="en-AU" altLang="zh-CN" sz="2200" dirty="0" smtClean="0"/>
              <a:t>know/suspect plaintext and </a:t>
            </a:r>
            <a:r>
              <a:rPr lang="en-AU" altLang="zh-CN" sz="2200" dirty="0" err="1" smtClean="0"/>
              <a:t>ciphertext</a:t>
            </a:r>
            <a:endParaRPr lang="en-AU" altLang="zh-CN" sz="2200" dirty="0" smtClean="0"/>
          </a:p>
          <a:p>
            <a:pPr eaLnBrk="1" hangingPunct="1">
              <a:lnSpc>
                <a:spcPct val="90000"/>
              </a:lnSpc>
            </a:pPr>
            <a:r>
              <a:rPr lang="zh-CN" altLang="en-AU" sz="2600" dirty="0" smtClean="0"/>
              <a:t>选择明文攻击 </a:t>
            </a:r>
          </a:p>
          <a:p>
            <a:pPr lvl="1" eaLnBrk="1" hangingPunct="1">
              <a:lnSpc>
                <a:spcPct val="90000"/>
              </a:lnSpc>
            </a:pPr>
            <a:r>
              <a:rPr lang="en-AU" altLang="zh-CN" sz="2200" dirty="0" smtClean="0"/>
              <a:t>select plaintext and obtain </a:t>
            </a:r>
            <a:r>
              <a:rPr lang="en-AU" altLang="zh-CN" sz="2200" dirty="0" err="1" smtClean="0"/>
              <a:t>ciphertext</a:t>
            </a:r>
            <a:endParaRPr lang="en-AU" altLang="zh-CN" sz="2200" dirty="0" smtClean="0"/>
          </a:p>
          <a:p>
            <a:pPr eaLnBrk="1" hangingPunct="1">
              <a:lnSpc>
                <a:spcPct val="90000"/>
              </a:lnSpc>
            </a:pPr>
            <a:r>
              <a:rPr lang="zh-CN" altLang="en-AU" sz="2600" dirty="0" smtClean="0"/>
              <a:t>选择密文攻击 </a:t>
            </a:r>
          </a:p>
          <a:p>
            <a:pPr lvl="1" eaLnBrk="1" hangingPunct="1">
              <a:lnSpc>
                <a:spcPct val="90000"/>
              </a:lnSpc>
            </a:pPr>
            <a:r>
              <a:rPr lang="en-AU" altLang="zh-CN" sz="2200" dirty="0" smtClean="0"/>
              <a:t>select </a:t>
            </a:r>
            <a:r>
              <a:rPr lang="en-AU" altLang="zh-CN" sz="2200" dirty="0" err="1" smtClean="0"/>
              <a:t>ciphertext</a:t>
            </a:r>
            <a:r>
              <a:rPr lang="en-AU" altLang="zh-CN" sz="2200" dirty="0" smtClean="0"/>
              <a:t> and obtain plaintext    </a:t>
            </a:r>
            <a:r>
              <a:rPr lang="en-US" altLang="zh-CN" sz="2200" dirty="0" smtClean="0"/>
              <a:t>CCA-I /CCA-II</a:t>
            </a:r>
            <a:endParaRPr lang="en-AU" altLang="zh-CN" sz="2200" dirty="0" smtClean="0"/>
          </a:p>
          <a:p>
            <a:pPr eaLnBrk="1" hangingPunct="1">
              <a:lnSpc>
                <a:spcPct val="90000"/>
              </a:lnSpc>
            </a:pPr>
            <a:r>
              <a:rPr lang="zh-CN" altLang="en-AU" sz="2600" dirty="0" smtClean="0"/>
              <a:t>选择文本攻击  </a:t>
            </a:r>
          </a:p>
          <a:p>
            <a:pPr lvl="1" eaLnBrk="1" hangingPunct="1">
              <a:lnSpc>
                <a:spcPct val="90000"/>
              </a:lnSpc>
            </a:pPr>
            <a:r>
              <a:rPr lang="en-AU" altLang="zh-CN" sz="2200" dirty="0" smtClean="0"/>
              <a:t>select plaintext or </a:t>
            </a:r>
            <a:r>
              <a:rPr lang="en-AU" altLang="zh-CN" sz="2200" dirty="0" err="1" smtClean="0"/>
              <a:t>ciphertext</a:t>
            </a:r>
            <a:r>
              <a:rPr lang="en-AU" altLang="zh-CN" sz="2200" dirty="0" smtClean="0"/>
              <a:t> to en/decrypt</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9" name="Picture 3"/>
          <p:cNvPicPr>
            <a:picLocks noChangeAspect="1" noChangeArrowheads="1"/>
          </p:cNvPicPr>
          <p:nvPr/>
        </p:nvPicPr>
        <p:blipFill>
          <a:blip r:embed="rId2" cstate="print"/>
          <a:srcRect/>
          <a:stretch>
            <a:fillRect/>
          </a:stretch>
        </p:blipFill>
        <p:spPr bwMode="auto">
          <a:xfrm>
            <a:off x="827088" y="106363"/>
            <a:ext cx="7056437" cy="6346825"/>
          </a:xfrm>
          <a:prstGeom prst="rect">
            <a:avLst/>
          </a:prstGeom>
          <a:noFill/>
          <a:ln w="9525" algn="ctr">
            <a:noFill/>
            <a:miter lim="800000"/>
            <a:headEnd/>
            <a:tailEnd/>
          </a:ln>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4"/>
          <p:cNvSpPr>
            <a:spLocks noGrp="1" noChangeArrowheads="1"/>
          </p:cNvSpPr>
          <p:nvPr>
            <p:ph type="title"/>
          </p:nvPr>
        </p:nvSpPr>
        <p:spPr>
          <a:xfrm>
            <a:off x="457200" y="122238"/>
            <a:ext cx="7210425" cy="858837"/>
          </a:xfrm>
        </p:spPr>
        <p:txBody>
          <a:bodyPr/>
          <a:lstStyle/>
          <a:p>
            <a:pPr eaLnBrk="1" hangingPunct="1"/>
            <a:r>
              <a:rPr lang="zh-CN" altLang="en-US" smtClean="0"/>
              <a:t>穷举攻击</a:t>
            </a:r>
          </a:p>
        </p:txBody>
      </p:sp>
      <p:sp>
        <p:nvSpPr>
          <p:cNvPr id="27654" name="Rectangle 2"/>
          <p:cNvSpPr>
            <a:spLocks noGrp="1" noChangeArrowheads="1"/>
          </p:cNvSpPr>
          <p:nvPr>
            <p:ph type="body" sz="half" idx="1"/>
          </p:nvPr>
        </p:nvSpPr>
        <p:spPr>
          <a:xfrm>
            <a:off x="323850" y="1125538"/>
            <a:ext cx="8229600" cy="1554162"/>
          </a:xfrm>
        </p:spPr>
        <p:txBody>
          <a:bodyPr/>
          <a:lstStyle/>
          <a:p>
            <a:pPr eaLnBrk="1" hangingPunct="1">
              <a:lnSpc>
                <a:spcPct val="80000"/>
              </a:lnSpc>
              <a:spcBef>
                <a:spcPct val="30000"/>
              </a:spcBef>
            </a:pPr>
            <a:r>
              <a:rPr lang="zh-CN" altLang="en-AU" sz="2600" smtClean="0"/>
              <a:t>总是可以简单地尝试每一个可能的密钥 </a:t>
            </a:r>
          </a:p>
          <a:p>
            <a:pPr eaLnBrk="1" hangingPunct="1">
              <a:lnSpc>
                <a:spcPct val="80000"/>
              </a:lnSpc>
              <a:spcBef>
                <a:spcPct val="30000"/>
              </a:spcBef>
            </a:pPr>
            <a:r>
              <a:rPr lang="zh-CN" altLang="en-AU" sz="2600" smtClean="0"/>
              <a:t>穷举攻击是最基本的攻击，难度与密钥长度成正比 </a:t>
            </a:r>
          </a:p>
          <a:p>
            <a:pPr eaLnBrk="1" hangingPunct="1">
              <a:lnSpc>
                <a:spcPct val="80000"/>
              </a:lnSpc>
              <a:spcBef>
                <a:spcPct val="30000"/>
              </a:spcBef>
            </a:pPr>
            <a:r>
              <a:rPr lang="zh-CN" altLang="en-AU" sz="2600" smtClean="0"/>
              <a:t>平均来说要获得成功必须尝试所有可能密钥的一半</a:t>
            </a:r>
            <a:endParaRPr lang="zh-CN" altLang="en-US" sz="2600" smtClean="0"/>
          </a:p>
        </p:txBody>
      </p:sp>
      <p:pic>
        <p:nvPicPr>
          <p:cNvPr id="27655" name="Picture 3"/>
          <p:cNvPicPr>
            <a:picLocks noGrp="1" noChangeAspect="1" noChangeArrowheads="1"/>
          </p:cNvPicPr>
          <p:nvPr>
            <p:ph sz="half" idx="2"/>
          </p:nvPr>
        </p:nvPicPr>
        <p:blipFill>
          <a:blip r:embed="rId2" cstate="print"/>
          <a:srcRect/>
          <a:stretch>
            <a:fillRect/>
          </a:stretch>
        </p:blipFill>
        <p:spPr>
          <a:xfrm>
            <a:off x="0" y="2500313"/>
            <a:ext cx="9144000" cy="3454400"/>
          </a:xfrm>
          <a:noFill/>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7" name="Rectangle 3"/>
          <p:cNvSpPr>
            <a:spLocks noGrp="1" noChangeArrowheads="1"/>
          </p:cNvSpPr>
          <p:nvPr>
            <p:ph type="body" idx="1"/>
          </p:nvPr>
        </p:nvSpPr>
        <p:spPr>
          <a:xfrm>
            <a:off x="457200" y="1341438"/>
            <a:ext cx="8229600" cy="4789487"/>
          </a:xfrm>
        </p:spPr>
        <p:txBody>
          <a:bodyPr/>
          <a:lstStyle/>
          <a:p>
            <a:pPr eaLnBrk="1" hangingPunct="1">
              <a:lnSpc>
                <a:spcPct val="90000"/>
              </a:lnSpc>
            </a:pPr>
            <a:r>
              <a:rPr lang="zh-CN" altLang="en-US" sz="2600" smtClean="0"/>
              <a:t>代换法是将明文字母替换成其他字母、数字或符号的加密方法</a:t>
            </a:r>
          </a:p>
          <a:p>
            <a:pPr eaLnBrk="1" hangingPunct="1">
              <a:lnSpc>
                <a:spcPct val="90000"/>
              </a:lnSpc>
            </a:pPr>
            <a:r>
              <a:rPr lang="zh-CN" altLang="en-US" sz="2600" smtClean="0"/>
              <a:t>如果把明文看成是二进制序列的话，代换就是用密文位串来代换明文位串</a:t>
            </a:r>
          </a:p>
          <a:p>
            <a:pPr eaLnBrk="1" hangingPunct="1">
              <a:lnSpc>
                <a:spcPct val="90000"/>
              </a:lnSpc>
            </a:pPr>
            <a:r>
              <a:rPr lang="zh-CN" altLang="en-US" sz="2600" smtClean="0"/>
              <a:t>代换法改变明文内容的表示形式，保持内容元素之间相对位置不变</a:t>
            </a:r>
          </a:p>
        </p:txBody>
      </p:sp>
      <p:sp>
        <p:nvSpPr>
          <p:cNvPr id="28678" name="Rectangle 2"/>
          <p:cNvSpPr>
            <a:spLocks noGrp="1" noChangeArrowheads="1"/>
          </p:cNvSpPr>
          <p:nvPr>
            <p:ph type="title"/>
          </p:nvPr>
        </p:nvSpPr>
        <p:spPr>
          <a:xfrm>
            <a:off x="457200" y="122238"/>
            <a:ext cx="7543800" cy="930275"/>
          </a:xfrm>
        </p:spPr>
        <p:txBody>
          <a:bodyPr/>
          <a:lstStyle/>
          <a:p>
            <a:pPr eaLnBrk="1" hangingPunct="1"/>
            <a:r>
              <a:rPr lang="en-US" altLang="zh-CN" smtClean="0">
                <a:latin typeface="Copperplate Gothic Bold" pitchFamily="34" charset="0"/>
              </a:rPr>
              <a:t>2.2</a:t>
            </a:r>
            <a:r>
              <a:rPr lang="en-US" altLang="zh-CN" smtClean="0"/>
              <a:t> </a:t>
            </a:r>
            <a:r>
              <a:rPr lang="zh-CN" altLang="en-US" smtClean="0"/>
              <a:t>代换密码</a:t>
            </a:r>
            <a:r>
              <a:rPr lang="en-US" altLang="zh-CN" smtClean="0">
                <a:latin typeface="Copperplate Gothic Bold" pitchFamily="34" charset="0"/>
              </a:rPr>
              <a:t>(Substitution)</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smtClean="0"/>
              <a:t>代换密码</a:t>
            </a:r>
            <a:r>
              <a:rPr lang="en-US" altLang="zh-CN" smtClean="0">
                <a:latin typeface="Copperplate Gothic Bold" pitchFamily="34" charset="0"/>
              </a:rPr>
              <a:t>(Substitution)</a:t>
            </a:r>
            <a:endParaRPr lang="zh-CN" altLang="en-US" smtClean="0"/>
          </a:p>
        </p:txBody>
      </p:sp>
      <p:sp>
        <p:nvSpPr>
          <p:cNvPr id="29699" name="内容占位符 2"/>
          <p:cNvSpPr>
            <a:spLocks noGrp="1"/>
          </p:cNvSpPr>
          <p:nvPr>
            <p:ph idx="1"/>
          </p:nvPr>
        </p:nvSpPr>
        <p:spPr>
          <a:xfrm>
            <a:off x="179512" y="1428736"/>
            <a:ext cx="8640960" cy="4525963"/>
          </a:xfrm>
        </p:spPr>
        <p:txBody>
          <a:bodyPr>
            <a:normAutofit fontScale="92500" lnSpcReduction="10000"/>
          </a:bodyPr>
          <a:lstStyle/>
          <a:p>
            <a:pPr eaLnBrk="1" hangingPunct="1">
              <a:lnSpc>
                <a:spcPct val="90000"/>
              </a:lnSpc>
            </a:pPr>
            <a:r>
              <a:rPr lang="zh-CN" altLang="en-US" sz="2600" dirty="0" smtClean="0"/>
              <a:t>最早的描述：“</a:t>
            </a:r>
            <a:r>
              <a:rPr lang="en-US" altLang="zh-CN" sz="2600" dirty="0" smtClean="0"/>
              <a:t>Kama-Sutra</a:t>
            </a:r>
            <a:r>
              <a:rPr lang="zh-CN" altLang="en-US" sz="2600" dirty="0" smtClean="0"/>
              <a:t>”</a:t>
            </a:r>
            <a:r>
              <a:rPr lang="en-US" altLang="zh-CN" sz="2600" dirty="0" smtClean="0"/>
              <a:t>(</a:t>
            </a:r>
            <a:r>
              <a:rPr lang="zh-CN" altLang="en-US" sz="2600" dirty="0" smtClean="0"/>
              <a:t>“</a:t>
            </a:r>
            <a:r>
              <a:rPr lang="en-US" altLang="zh-CN" sz="2600" dirty="0" smtClean="0"/>
              <a:t>The art of love</a:t>
            </a:r>
            <a:r>
              <a:rPr lang="zh-CN" altLang="en-US" sz="2600" dirty="0" smtClean="0"/>
              <a:t>”</a:t>
            </a:r>
            <a:r>
              <a:rPr lang="en-US" altLang="zh-CN" sz="2600" dirty="0" smtClean="0"/>
              <a:t>) by Brahmin scholar </a:t>
            </a:r>
            <a:r>
              <a:rPr lang="en-US" altLang="zh-CN" sz="2600" dirty="0" err="1" smtClean="0"/>
              <a:t>Vatsyayana</a:t>
            </a:r>
            <a:r>
              <a:rPr lang="en-US" altLang="zh-CN" sz="2600" dirty="0" smtClean="0"/>
              <a:t> –4</a:t>
            </a:r>
            <a:r>
              <a:rPr lang="en-US" altLang="zh-CN" sz="2600" baseline="30000" dirty="0" smtClean="0"/>
              <a:t>th</a:t>
            </a:r>
            <a:r>
              <a:rPr lang="en-US" altLang="zh-CN" sz="2600" dirty="0" smtClean="0"/>
              <a:t> century A.D.  </a:t>
            </a:r>
          </a:p>
          <a:p>
            <a:pPr lvl="1">
              <a:lnSpc>
                <a:spcPct val="90000"/>
              </a:lnSpc>
            </a:pPr>
            <a:r>
              <a:rPr lang="en-US" altLang="zh-CN" sz="2200" dirty="0" smtClean="0"/>
              <a:t>64 arts: cooking, dressing, massage, perfume preparation… No.45 –secret writing:  pair letters &amp; substitute</a:t>
            </a:r>
          </a:p>
          <a:p>
            <a:pPr lvl="1">
              <a:lnSpc>
                <a:spcPct val="90000"/>
              </a:lnSpc>
            </a:pPr>
            <a:r>
              <a:rPr lang="en-US" altLang="zh-CN" sz="2200" dirty="0" smtClean="0"/>
              <a:t>A-V D-X H-B I-G K-J M-C O-Q R-L S-N U-E W-F Y-P Z-T</a:t>
            </a:r>
          </a:p>
          <a:p>
            <a:pPr lvl="1">
              <a:lnSpc>
                <a:spcPct val="90000"/>
              </a:lnSpc>
            </a:pPr>
            <a:r>
              <a:rPr lang="en-US" altLang="zh-CN" sz="2200" dirty="0" smtClean="0"/>
              <a:t>Meet at midnight     ---  CUUZ VZ CGXSGIBZ</a:t>
            </a:r>
            <a:endParaRPr lang="en-US" altLang="zh-CN" sz="2600" dirty="0" smtClean="0"/>
          </a:p>
          <a:p>
            <a:pPr eaLnBrk="1" hangingPunct="1">
              <a:lnSpc>
                <a:spcPct val="90000"/>
              </a:lnSpc>
            </a:pPr>
            <a:endParaRPr lang="en-US" altLang="zh-CN" sz="2600" dirty="0" smtClean="0"/>
          </a:p>
          <a:p>
            <a:pPr eaLnBrk="1" hangingPunct="1">
              <a:lnSpc>
                <a:spcPct val="90000"/>
              </a:lnSpc>
            </a:pPr>
            <a:r>
              <a:rPr lang="zh-CN" altLang="en-US" sz="2600" dirty="0" smtClean="0"/>
              <a:t>已知最早应用于军事的代换密码是由</a:t>
            </a:r>
            <a:r>
              <a:rPr lang="en-US" altLang="zh-CN" sz="2600" dirty="0" smtClean="0"/>
              <a:t>Julius Caesar</a:t>
            </a:r>
            <a:r>
              <a:rPr lang="zh-CN" altLang="en-US" sz="2600" dirty="0" smtClean="0"/>
              <a:t>发明的恺撒密码</a:t>
            </a:r>
            <a:r>
              <a:rPr lang="en-US" altLang="zh-CN" sz="2600" dirty="0" smtClean="0"/>
              <a:t>Caesar Cipher</a:t>
            </a:r>
            <a:r>
              <a:rPr lang="zh-CN" altLang="en-US" sz="2600" dirty="0" smtClean="0"/>
              <a:t>，</a:t>
            </a:r>
            <a:endParaRPr lang="en-US" altLang="zh-CN" sz="2600" dirty="0" smtClean="0"/>
          </a:p>
          <a:p>
            <a:pPr lvl="1" eaLnBrk="1" hangingPunct="1">
              <a:lnSpc>
                <a:spcPct val="90000"/>
              </a:lnSpc>
            </a:pPr>
            <a:r>
              <a:rPr lang="zh-CN" altLang="en-US" sz="2200" dirty="0" smtClean="0"/>
              <a:t>用希腊字母代替罗马字母 </a:t>
            </a:r>
            <a:r>
              <a:rPr lang="en-US" altLang="zh-CN" sz="2400" dirty="0" smtClean="0"/>
              <a:t>(in his “Gallic Wars”)</a:t>
            </a:r>
            <a:endParaRPr lang="en-US" altLang="zh-CN" sz="2200" dirty="0" smtClean="0"/>
          </a:p>
          <a:p>
            <a:pPr lvl="1" eaLnBrk="1" hangingPunct="1">
              <a:lnSpc>
                <a:spcPct val="90000"/>
              </a:lnSpc>
            </a:pPr>
            <a:r>
              <a:rPr lang="zh-CN" altLang="en-US" sz="2200" dirty="0" smtClean="0"/>
              <a:t>对字母表中的每个字母用它之后的第</a:t>
            </a:r>
            <a:r>
              <a:rPr lang="en-US" altLang="zh-CN" sz="2200" dirty="0" smtClean="0"/>
              <a:t>3</a:t>
            </a:r>
            <a:r>
              <a:rPr lang="zh-CN" altLang="en-US" sz="2200" dirty="0" smtClean="0"/>
              <a:t>个字母来代换。（</a:t>
            </a:r>
            <a:r>
              <a:rPr lang="en-US" altLang="zh-CN" sz="2200" dirty="0" smtClean="0"/>
              <a:t>in “Lives of the Caesars LVI” -2th Century A.D.</a:t>
            </a:r>
            <a:r>
              <a:rPr lang="zh-CN" altLang="en-US" sz="2200" dirty="0" smtClean="0"/>
              <a:t>）例如：</a:t>
            </a:r>
          </a:p>
          <a:p>
            <a:pPr lvl="1" eaLnBrk="1" hangingPunct="1">
              <a:lnSpc>
                <a:spcPct val="90000"/>
              </a:lnSpc>
              <a:buFont typeface="Wingdings" pitchFamily="2" charset="2"/>
              <a:buNone/>
            </a:pPr>
            <a:r>
              <a:rPr lang="en-AU" altLang="zh-CN" b="1" dirty="0" smtClean="0">
                <a:latin typeface="Courier New" pitchFamily="49" charset="0"/>
              </a:rPr>
              <a:t>     meet me after the toga party</a:t>
            </a:r>
          </a:p>
          <a:p>
            <a:pPr lvl="1" eaLnBrk="1" hangingPunct="1">
              <a:lnSpc>
                <a:spcPct val="90000"/>
              </a:lnSpc>
              <a:buFont typeface="Wingdings" pitchFamily="2" charset="2"/>
              <a:buNone/>
            </a:pPr>
            <a:r>
              <a:rPr lang="en-AU" altLang="zh-CN" b="1" dirty="0" smtClean="0">
                <a:latin typeface="Courier New" pitchFamily="49" charset="0"/>
              </a:rPr>
              <a:t>     PHHW PH DIWHU WKH WRJD SDUWB</a:t>
            </a:r>
            <a:endParaRPr lang="en-US" altLang="zh-CN" b="1" dirty="0" smtClean="0">
              <a:latin typeface="Courier New" pitchFamily="49" charset="0"/>
            </a:endParaRPr>
          </a:p>
          <a:p>
            <a:endParaRPr lang="zh-CN" altLang="en-US" dirty="0" smtClean="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ChangeArrowheads="1"/>
          </p:cNvSpPr>
          <p:nvPr>
            <p:ph type="title"/>
          </p:nvPr>
        </p:nvSpPr>
        <p:spPr>
          <a:xfrm>
            <a:off x="457200" y="122238"/>
            <a:ext cx="7354888" cy="1003300"/>
          </a:xfrm>
        </p:spPr>
        <p:txBody>
          <a:bodyPr/>
          <a:lstStyle/>
          <a:p>
            <a:pPr eaLnBrk="1" hangingPunct="1"/>
            <a:r>
              <a:rPr lang="en-AU" altLang="zh-CN" smtClean="0">
                <a:latin typeface="Copperplate Gothic Bold" pitchFamily="34" charset="0"/>
              </a:rPr>
              <a:t>2.2.1 Caesar Cipher</a:t>
            </a:r>
            <a:endParaRPr lang="en-US" altLang="zh-CN" smtClean="0">
              <a:latin typeface="Copperplate Gothic Bold" pitchFamily="34" charset="0"/>
            </a:endParaRPr>
          </a:p>
        </p:txBody>
      </p:sp>
      <p:sp>
        <p:nvSpPr>
          <p:cNvPr id="30726" name="Rectangle 3"/>
          <p:cNvSpPr>
            <a:spLocks noGrp="1" noChangeArrowheads="1"/>
          </p:cNvSpPr>
          <p:nvPr>
            <p:ph type="body" idx="1"/>
          </p:nvPr>
        </p:nvSpPr>
        <p:spPr>
          <a:xfrm>
            <a:off x="457200" y="1341438"/>
            <a:ext cx="8229600" cy="4789487"/>
          </a:xfrm>
        </p:spPr>
        <p:txBody>
          <a:bodyPr/>
          <a:lstStyle/>
          <a:p>
            <a:pPr eaLnBrk="1" hangingPunct="1"/>
            <a:r>
              <a:rPr lang="en-AU" altLang="zh-CN" dirty="0" smtClean="0"/>
              <a:t>Caesar</a:t>
            </a:r>
            <a:r>
              <a:rPr lang="zh-CN" altLang="en-AU" dirty="0" smtClean="0"/>
              <a:t>实际上是一种单表代换密码</a:t>
            </a:r>
          </a:p>
          <a:p>
            <a:pPr lvl="1" eaLnBrk="1" hangingPunct="1">
              <a:buFont typeface="Wingdings" pitchFamily="2" charset="2"/>
              <a:buNone/>
            </a:pPr>
            <a:r>
              <a:rPr lang="zh-CN" altLang="en-US" dirty="0" smtClean="0"/>
              <a:t>明文字母用密文字母表中对应字母代替，例：</a:t>
            </a:r>
          </a:p>
          <a:p>
            <a:pPr lvl="1" eaLnBrk="1" hangingPunct="1">
              <a:buFont typeface="Wingdings" pitchFamily="2" charset="2"/>
              <a:buNone/>
            </a:pPr>
            <a:r>
              <a:rPr lang="zh-CN" altLang="en-US" dirty="0" smtClean="0"/>
              <a:t>明文字母表 </a:t>
            </a:r>
            <a:r>
              <a:rPr lang="en-US" altLang="zh-CN" dirty="0" smtClean="0"/>
              <a:t>P</a:t>
            </a:r>
            <a:r>
              <a:rPr lang="zh-CN" altLang="en-US" dirty="0" smtClean="0"/>
              <a:t>＝</a:t>
            </a:r>
            <a:r>
              <a:rPr lang="en-US" altLang="zh-CN" dirty="0" smtClean="0"/>
              <a:t>{p</a:t>
            </a:r>
            <a:r>
              <a:rPr lang="en-US" altLang="zh-CN" baseline="-25000" dirty="0" smtClean="0"/>
              <a:t>0</a:t>
            </a:r>
            <a:r>
              <a:rPr lang="en-US" altLang="zh-CN" dirty="0" smtClean="0"/>
              <a:t>, p</a:t>
            </a:r>
            <a:r>
              <a:rPr lang="en-US" altLang="zh-CN" baseline="-25000" dirty="0" smtClean="0"/>
              <a:t>1</a:t>
            </a:r>
            <a:r>
              <a:rPr lang="en-US" altLang="zh-CN" dirty="0" smtClean="0"/>
              <a:t>, …, p</a:t>
            </a:r>
            <a:r>
              <a:rPr lang="en-US" altLang="zh-CN" baseline="-25000" dirty="0" smtClean="0"/>
              <a:t>n-1</a:t>
            </a:r>
            <a:r>
              <a:rPr lang="en-US" altLang="zh-CN" dirty="0" smtClean="0"/>
              <a:t>}</a:t>
            </a:r>
          </a:p>
          <a:p>
            <a:pPr lvl="1" eaLnBrk="1" hangingPunct="1">
              <a:buFont typeface="Wingdings" pitchFamily="2" charset="2"/>
              <a:buNone/>
            </a:pPr>
            <a:r>
              <a:rPr lang="zh-CN" altLang="en-US" dirty="0" smtClean="0"/>
              <a:t>密文字母表 </a:t>
            </a:r>
            <a:r>
              <a:rPr lang="en-US" altLang="zh-CN" dirty="0" smtClean="0"/>
              <a:t>C</a:t>
            </a:r>
            <a:r>
              <a:rPr lang="zh-CN" altLang="en-US" dirty="0" smtClean="0"/>
              <a:t>＝</a:t>
            </a:r>
            <a:r>
              <a:rPr lang="en-US" altLang="zh-CN" dirty="0" smtClean="0"/>
              <a:t>{c</a:t>
            </a:r>
            <a:r>
              <a:rPr lang="en-US" altLang="zh-CN" baseline="-25000" dirty="0" smtClean="0"/>
              <a:t>0</a:t>
            </a:r>
            <a:r>
              <a:rPr lang="en-US" altLang="zh-CN" dirty="0" smtClean="0"/>
              <a:t>, c</a:t>
            </a:r>
            <a:r>
              <a:rPr lang="en-US" altLang="zh-CN" baseline="-25000" dirty="0" smtClean="0"/>
              <a:t>1</a:t>
            </a:r>
            <a:r>
              <a:rPr lang="en-US" altLang="zh-CN" dirty="0" smtClean="0"/>
              <a:t>, …, c</a:t>
            </a:r>
            <a:r>
              <a:rPr lang="en-US" altLang="zh-CN" baseline="-25000" dirty="0" smtClean="0"/>
              <a:t>n-1</a:t>
            </a:r>
            <a:r>
              <a:rPr lang="en-US" altLang="zh-CN" dirty="0" smtClean="0"/>
              <a:t>}</a:t>
            </a:r>
          </a:p>
          <a:p>
            <a:pPr lvl="1" eaLnBrk="1" hangingPunct="1">
              <a:buFont typeface="Wingdings" pitchFamily="2" charset="2"/>
              <a:buNone/>
            </a:pPr>
            <a:r>
              <a:rPr lang="zh-CN" altLang="en-US" dirty="0" smtClean="0"/>
              <a:t>密钥为正整数</a:t>
            </a:r>
            <a:r>
              <a:rPr lang="en-US" altLang="zh-CN" dirty="0" smtClean="0"/>
              <a:t>k</a:t>
            </a:r>
            <a:r>
              <a:rPr lang="zh-CN" altLang="en-US" dirty="0" smtClean="0"/>
              <a:t>，加密：</a:t>
            </a:r>
            <a:r>
              <a:rPr lang="en-US" altLang="zh-CN" dirty="0" err="1" smtClean="0"/>
              <a:t>i+k</a:t>
            </a:r>
            <a:r>
              <a:rPr lang="en-US" altLang="zh-CN" dirty="0" smtClean="0"/>
              <a:t> ≡ j (mod n)</a:t>
            </a:r>
          </a:p>
          <a:p>
            <a:pPr lvl="1" eaLnBrk="1" hangingPunct="1">
              <a:buFont typeface="Wingdings" pitchFamily="2" charset="2"/>
              <a:buNone/>
            </a:pPr>
            <a:r>
              <a:rPr lang="en-US" altLang="zh-CN" dirty="0" smtClean="0"/>
              <a:t>                        </a:t>
            </a:r>
            <a:r>
              <a:rPr lang="zh-CN" altLang="en-US" dirty="0" smtClean="0"/>
              <a:t>解密：</a:t>
            </a:r>
            <a:r>
              <a:rPr lang="en-US" altLang="zh-CN" dirty="0" smtClean="0"/>
              <a:t>j-k ≡ </a:t>
            </a:r>
            <a:r>
              <a:rPr lang="en-US" altLang="zh-CN" dirty="0" err="1" smtClean="0"/>
              <a:t>i</a:t>
            </a:r>
            <a:r>
              <a:rPr lang="en-US" altLang="zh-CN" dirty="0" smtClean="0"/>
              <a:t> (mod n)</a:t>
            </a:r>
          </a:p>
          <a:p>
            <a:pPr lvl="1" eaLnBrk="1" hangingPunct="1">
              <a:buFont typeface="Wingdings" pitchFamily="2" charset="2"/>
              <a:buNone/>
            </a:pPr>
            <a:r>
              <a:rPr lang="en-US" altLang="zh-CN" dirty="0" smtClean="0"/>
              <a:t>Caesar Cipher   { 0</a:t>
            </a:r>
            <a:r>
              <a:rPr lang="zh-CN" altLang="en-US" dirty="0" smtClean="0"/>
              <a:t>－</a:t>
            </a:r>
            <a:r>
              <a:rPr lang="en-US" altLang="zh-CN" dirty="0" smtClean="0"/>
              <a:t>A</a:t>
            </a:r>
            <a:r>
              <a:rPr lang="zh-CN" altLang="en-US" dirty="0" smtClean="0"/>
              <a:t>；</a:t>
            </a:r>
            <a:r>
              <a:rPr lang="en-US" altLang="zh-CN" dirty="0" smtClean="0"/>
              <a:t>1</a:t>
            </a:r>
            <a:r>
              <a:rPr lang="zh-CN" altLang="en-US" dirty="0" smtClean="0"/>
              <a:t>－</a:t>
            </a:r>
            <a:r>
              <a:rPr lang="en-US" altLang="zh-CN" dirty="0" smtClean="0"/>
              <a:t>B</a:t>
            </a:r>
            <a:r>
              <a:rPr lang="zh-CN" altLang="en-US" dirty="0" smtClean="0"/>
              <a:t>；</a:t>
            </a:r>
            <a:r>
              <a:rPr lang="en-US" altLang="zh-CN" dirty="0" smtClean="0"/>
              <a:t>…</a:t>
            </a:r>
            <a:r>
              <a:rPr lang="zh-CN" altLang="en-US" dirty="0" smtClean="0"/>
              <a:t>；</a:t>
            </a:r>
            <a:r>
              <a:rPr lang="en-US" altLang="zh-CN" dirty="0" smtClean="0"/>
              <a:t>25</a:t>
            </a:r>
            <a:r>
              <a:rPr lang="zh-CN" altLang="en-US" dirty="0" smtClean="0"/>
              <a:t>－</a:t>
            </a:r>
            <a:r>
              <a:rPr lang="en-US" altLang="zh-CN" dirty="0" smtClean="0"/>
              <a:t>Z}</a:t>
            </a:r>
          </a:p>
          <a:p>
            <a:pPr lvl="1" eaLnBrk="1" hangingPunct="1">
              <a:buFont typeface="Wingdings" pitchFamily="2" charset="2"/>
              <a:buNone/>
            </a:pPr>
            <a:r>
              <a:rPr lang="en-US" altLang="zh-CN" dirty="0" smtClean="0"/>
              <a:t>                           </a:t>
            </a:r>
            <a:r>
              <a:rPr lang="zh-CN" altLang="en-US" dirty="0" smtClean="0"/>
              <a:t>加密：</a:t>
            </a:r>
            <a:r>
              <a:rPr lang="en-US" altLang="zh-CN" dirty="0" smtClean="0"/>
              <a:t>C = E(p)=(</a:t>
            </a:r>
            <a:r>
              <a:rPr lang="en-US" altLang="zh-CN" dirty="0" err="1" smtClean="0"/>
              <a:t>p+k</a:t>
            </a:r>
            <a:r>
              <a:rPr lang="en-US" altLang="zh-CN" dirty="0" smtClean="0"/>
              <a:t>) mod 26</a:t>
            </a:r>
          </a:p>
          <a:p>
            <a:pPr lvl="1" eaLnBrk="1" hangingPunct="1">
              <a:buFont typeface="Wingdings" pitchFamily="2" charset="2"/>
              <a:buNone/>
            </a:pPr>
            <a:r>
              <a:rPr lang="en-US" altLang="zh-CN" dirty="0" smtClean="0"/>
              <a:t>		                     </a:t>
            </a:r>
            <a:r>
              <a:rPr lang="zh-CN" altLang="en-US" dirty="0" smtClean="0"/>
              <a:t>解密：</a:t>
            </a:r>
            <a:r>
              <a:rPr lang="en-US" altLang="zh-CN" dirty="0" smtClean="0"/>
              <a:t>p = D(C)=(C-k) mod 26 </a:t>
            </a:r>
          </a:p>
          <a:p>
            <a:pPr lvl="1" eaLnBrk="1" hangingPunct="1">
              <a:buFont typeface="Wingdings" pitchFamily="2" charset="2"/>
              <a:buNone/>
            </a:pPr>
            <a:r>
              <a:rPr lang="en-US" altLang="zh-CN" dirty="0" smtClean="0"/>
              <a:t>                                     </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9" name="Rectangle 2"/>
          <p:cNvSpPr>
            <a:spLocks noGrp="1" noChangeArrowheads="1"/>
          </p:cNvSpPr>
          <p:nvPr>
            <p:ph type="title"/>
          </p:nvPr>
        </p:nvSpPr>
        <p:spPr>
          <a:xfrm>
            <a:off x="395288" y="260350"/>
            <a:ext cx="7231062" cy="792163"/>
          </a:xfrm>
        </p:spPr>
        <p:txBody>
          <a:bodyPr/>
          <a:lstStyle/>
          <a:p>
            <a:pPr eaLnBrk="1" hangingPunct="1"/>
            <a:r>
              <a:rPr lang="en-AU" altLang="zh-CN" smtClean="0">
                <a:latin typeface="Copperplate Gothic Bold" pitchFamily="34" charset="0"/>
              </a:rPr>
              <a:t>Caesar Cipher</a:t>
            </a:r>
          </a:p>
        </p:txBody>
      </p:sp>
      <p:sp>
        <p:nvSpPr>
          <p:cNvPr id="31750" name="Rectangle 3"/>
          <p:cNvSpPr>
            <a:spLocks noGrp="1" noChangeArrowheads="1"/>
          </p:cNvSpPr>
          <p:nvPr>
            <p:ph type="body" idx="1"/>
          </p:nvPr>
        </p:nvSpPr>
        <p:spPr>
          <a:xfrm>
            <a:off x="539750" y="1125538"/>
            <a:ext cx="8064500" cy="4968875"/>
          </a:xfrm>
        </p:spPr>
        <p:txBody>
          <a:bodyPr/>
          <a:lstStyle/>
          <a:p>
            <a:pPr eaLnBrk="1" hangingPunct="1"/>
            <a:r>
              <a:rPr lang="zh-CN" altLang="en-US" dirty="0" smtClean="0"/>
              <a:t>定义如下变换</a:t>
            </a:r>
          </a:p>
          <a:p>
            <a:pPr lvl="1" eaLnBrk="1" hangingPunct="1">
              <a:buFont typeface="Wingdings" pitchFamily="2" charset="2"/>
              <a:buNone/>
            </a:pPr>
            <a:r>
              <a:rPr lang="en-AU" altLang="zh-CN" sz="1900" b="1" dirty="0" smtClean="0">
                <a:latin typeface="Courier New" pitchFamily="49" charset="0"/>
              </a:rPr>
              <a:t>a b c d e f g h </a:t>
            </a:r>
            <a:r>
              <a:rPr lang="en-AU" altLang="zh-CN" sz="1900" b="1" dirty="0" err="1" smtClean="0">
                <a:latin typeface="Courier New" pitchFamily="49" charset="0"/>
              </a:rPr>
              <a:t>i</a:t>
            </a:r>
            <a:r>
              <a:rPr lang="en-AU" altLang="zh-CN" sz="1900" b="1" dirty="0" smtClean="0">
                <a:latin typeface="Courier New" pitchFamily="49" charset="0"/>
              </a:rPr>
              <a:t> j k l m n o p q r s t u v w x y z</a:t>
            </a:r>
          </a:p>
          <a:p>
            <a:pPr lvl="1" eaLnBrk="1" hangingPunct="1">
              <a:buFont typeface="Wingdings" pitchFamily="2" charset="2"/>
              <a:buNone/>
            </a:pPr>
            <a:r>
              <a:rPr lang="en-AU" altLang="zh-CN" sz="1900" b="1" dirty="0" smtClean="0">
                <a:latin typeface="Courier New" pitchFamily="49" charset="0"/>
              </a:rPr>
              <a:t>D E F G H I J K L M N O P Q R S T U V W X Y Z A B C</a:t>
            </a:r>
          </a:p>
          <a:p>
            <a:pPr eaLnBrk="1" hangingPunct="1"/>
            <a:r>
              <a:rPr lang="zh-CN" altLang="en-US" dirty="0" smtClean="0"/>
              <a:t>让每个字母等价于一个数值</a:t>
            </a:r>
          </a:p>
          <a:p>
            <a:pPr lvl="1" eaLnBrk="1" hangingPunct="1">
              <a:buFont typeface="Wingdings" pitchFamily="2" charset="2"/>
              <a:buNone/>
            </a:pPr>
            <a:r>
              <a:rPr lang="en-AU" altLang="zh-CN" sz="1900" b="1" dirty="0" smtClean="0">
                <a:latin typeface="Courier New" pitchFamily="49" charset="0"/>
              </a:rPr>
              <a:t>a b c d e f g h </a:t>
            </a:r>
            <a:r>
              <a:rPr lang="en-AU" altLang="zh-CN" sz="1900" b="1" dirty="0" err="1" smtClean="0">
                <a:latin typeface="Courier New" pitchFamily="49" charset="0"/>
              </a:rPr>
              <a:t>i</a:t>
            </a:r>
            <a:r>
              <a:rPr lang="en-AU" altLang="zh-CN" sz="1900" b="1" dirty="0" smtClean="0">
                <a:latin typeface="Courier New" pitchFamily="49" charset="0"/>
              </a:rPr>
              <a:t> j k  l  m</a:t>
            </a:r>
          </a:p>
          <a:p>
            <a:pPr lvl="1" eaLnBrk="1" hangingPunct="1">
              <a:buFont typeface="Wingdings" pitchFamily="2" charset="2"/>
              <a:buNone/>
            </a:pPr>
            <a:r>
              <a:rPr lang="en-AU" altLang="zh-CN" sz="1900" b="1" dirty="0" smtClean="0">
                <a:latin typeface="Courier New" pitchFamily="49" charset="0"/>
              </a:rPr>
              <a:t>0 1 2 3 4 5 6 7 8 9 10 11 12</a:t>
            </a:r>
          </a:p>
          <a:p>
            <a:pPr lvl="1" eaLnBrk="1" hangingPunct="1">
              <a:buFont typeface="Wingdings" pitchFamily="2" charset="2"/>
              <a:buNone/>
            </a:pPr>
            <a:r>
              <a:rPr lang="en-AU" altLang="zh-CN" sz="1900" b="1" dirty="0" smtClean="0">
                <a:latin typeface="Courier New" pitchFamily="49" charset="0"/>
              </a:rPr>
              <a:t>n  o  p  q  r  s  t  u  v  w  x  y  Z</a:t>
            </a:r>
          </a:p>
          <a:p>
            <a:pPr lvl="1" eaLnBrk="1" hangingPunct="1">
              <a:buFont typeface="Wingdings" pitchFamily="2" charset="2"/>
              <a:buNone/>
            </a:pPr>
            <a:r>
              <a:rPr lang="en-AU" altLang="zh-CN" sz="1900" b="1" dirty="0" smtClean="0">
                <a:latin typeface="Courier New" pitchFamily="49" charset="0"/>
              </a:rPr>
              <a:t>13 14 15 16 17 18 19 20 21 22 23 24 25</a:t>
            </a:r>
          </a:p>
          <a:p>
            <a:pPr eaLnBrk="1" hangingPunct="1"/>
            <a:r>
              <a:rPr lang="en-US" altLang="zh-CN" dirty="0" smtClean="0"/>
              <a:t>Caesar</a:t>
            </a:r>
            <a:r>
              <a:rPr lang="zh-CN" altLang="en-US" dirty="0" smtClean="0"/>
              <a:t>密码可以表示如下</a:t>
            </a:r>
          </a:p>
          <a:p>
            <a:pPr lvl="1" eaLnBrk="1" hangingPunct="1">
              <a:buFont typeface="Wingdings" pitchFamily="2" charset="2"/>
              <a:buNone/>
            </a:pPr>
            <a:r>
              <a:rPr lang="en-AU" altLang="zh-CN" i="1" dirty="0" smtClean="0"/>
              <a:t>C </a:t>
            </a:r>
            <a:r>
              <a:rPr lang="en-AU" altLang="zh-CN" dirty="0" smtClean="0"/>
              <a:t>= E(</a:t>
            </a:r>
            <a:r>
              <a:rPr lang="en-AU" altLang="zh-CN" i="1" dirty="0" smtClean="0"/>
              <a:t>p</a:t>
            </a:r>
            <a:r>
              <a:rPr lang="en-AU" altLang="zh-CN" dirty="0" smtClean="0"/>
              <a:t>) = (</a:t>
            </a:r>
            <a:r>
              <a:rPr lang="en-AU" altLang="zh-CN" i="1" dirty="0" smtClean="0"/>
              <a:t>p </a:t>
            </a:r>
            <a:r>
              <a:rPr lang="en-AU" altLang="zh-CN" dirty="0" smtClean="0"/>
              <a:t>+ </a:t>
            </a:r>
            <a:r>
              <a:rPr lang="en-AU" altLang="zh-CN" i="1" dirty="0" smtClean="0"/>
              <a:t>k</a:t>
            </a:r>
            <a:r>
              <a:rPr lang="en-AU" altLang="zh-CN" dirty="0" smtClean="0"/>
              <a:t>) mod (26)</a:t>
            </a:r>
          </a:p>
          <a:p>
            <a:pPr lvl="1" eaLnBrk="1" hangingPunct="1">
              <a:buFont typeface="Wingdings" pitchFamily="2" charset="2"/>
              <a:buNone/>
            </a:pPr>
            <a:r>
              <a:rPr lang="en-AU" altLang="zh-CN" i="1" dirty="0" smtClean="0"/>
              <a:t>p </a:t>
            </a:r>
            <a:r>
              <a:rPr lang="en-AU" altLang="zh-CN" dirty="0" smtClean="0"/>
              <a:t>= D(C) = (C - </a:t>
            </a:r>
            <a:r>
              <a:rPr lang="en-AU" altLang="zh-CN" i="1" dirty="0" smtClean="0"/>
              <a:t>k</a:t>
            </a:r>
            <a:r>
              <a:rPr lang="en-AU" altLang="zh-CN" dirty="0" smtClean="0"/>
              <a:t>) mod (26)</a:t>
            </a:r>
            <a:r>
              <a:rPr lang="zh-CN" altLang="en-AU" dirty="0" smtClean="0"/>
              <a:t>，这里</a:t>
            </a:r>
            <a:r>
              <a:rPr lang="en-AU" altLang="zh-CN" i="1" dirty="0" smtClean="0"/>
              <a:t>k</a:t>
            </a:r>
            <a:r>
              <a:rPr lang="zh-CN" altLang="en-AU" dirty="0" smtClean="0"/>
              <a:t> </a:t>
            </a:r>
            <a:r>
              <a:rPr lang="en-AU" altLang="zh-CN" dirty="0" smtClean="0"/>
              <a:t>=3</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3" name="Rectangle 2"/>
          <p:cNvSpPr>
            <a:spLocks noGrp="1" noChangeArrowheads="1"/>
          </p:cNvSpPr>
          <p:nvPr>
            <p:ph type="title"/>
          </p:nvPr>
        </p:nvSpPr>
        <p:spPr>
          <a:xfrm>
            <a:off x="539750" y="476250"/>
            <a:ext cx="7415213" cy="649288"/>
          </a:xfrm>
        </p:spPr>
        <p:txBody>
          <a:bodyPr>
            <a:normAutofit fontScale="90000"/>
          </a:bodyPr>
          <a:lstStyle/>
          <a:p>
            <a:pPr eaLnBrk="1" hangingPunct="1"/>
            <a:r>
              <a:rPr lang="zh-CN" altLang="en-AU" smtClean="0"/>
              <a:t>对</a:t>
            </a:r>
            <a:r>
              <a:rPr lang="en-AU" altLang="zh-CN" smtClean="0">
                <a:latin typeface="Copperplate Gothic Bold" pitchFamily="34" charset="0"/>
              </a:rPr>
              <a:t>Caesar</a:t>
            </a:r>
            <a:r>
              <a:rPr lang="zh-CN" altLang="en-AU" smtClean="0"/>
              <a:t>密码的攻击 </a:t>
            </a:r>
          </a:p>
        </p:txBody>
      </p:sp>
      <p:sp>
        <p:nvSpPr>
          <p:cNvPr id="32774" name="Rectangle 3"/>
          <p:cNvSpPr>
            <a:spLocks noGrp="1" noChangeArrowheads="1"/>
          </p:cNvSpPr>
          <p:nvPr>
            <p:ph type="body" idx="1"/>
          </p:nvPr>
        </p:nvSpPr>
        <p:spPr>
          <a:xfrm>
            <a:off x="539750" y="1341438"/>
            <a:ext cx="7804150" cy="4619625"/>
          </a:xfrm>
        </p:spPr>
        <p:txBody>
          <a:bodyPr/>
          <a:lstStyle/>
          <a:p>
            <a:pPr eaLnBrk="1" hangingPunct="1"/>
            <a:r>
              <a:rPr lang="zh-CN" altLang="en-AU" sz="2600" smtClean="0"/>
              <a:t>如果已知某给定密文是</a:t>
            </a:r>
            <a:r>
              <a:rPr lang="en-AU" altLang="zh-CN" sz="2600" smtClean="0"/>
              <a:t>Caesar</a:t>
            </a:r>
            <a:r>
              <a:rPr lang="zh-CN" altLang="en-AU" sz="2600" smtClean="0"/>
              <a:t>密码，穷举攻击是很容易实现的，因为只要简单地测试所有</a:t>
            </a:r>
            <a:r>
              <a:rPr lang="en-AU" altLang="zh-CN" sz="2600" smtClean="0"/>
              <a:t>25</a:t>
            </a:r>
            <a:r>
              <a:rPr lang="zh-CN" altLang="en-AU" sz="2600" smtClean="0"/>
              <a:t>种可能的密钥</a:t>
            </a:r>
          </a:p>
          <a:p>
            <a:pPr eaLnBrk="1" hangingPunct="1"/>
            <a:r>
              <a:rPr lang="en-AU" altLang="zh-CN" sz="2600" smtClean="0"/>
              <a:t>Caesar</a:t>
            </a:r>
            <a:r>
              <a:rPr lang="zh-CN" altLang="en-AU" sz="2600" smtClean="0"/>
              <a:t>密码的三个重要特征使我们可以采用穷举攻击分析方法</a:t>
            </a:r>
          </a:p>
          <a:p>
            <a:pPr lvl="1" eaLnBrk="1" hangingPunct="1"/>
            <a:r>
              <a:rPr lang="zh-CN" altLang="en-AU" sz="2400" smtClean="0"/>
              <a:t>已知加密和解密算法</a:t>
            </a:r>
          </a:p>
          <a:p>
            <a:pPr lvl="1" eaLnBrk="1" hangingPunct="1"/>
            <a:r>
              <a:rPr lang="zh-CN" altLang="en-AU" sz="2400" smtClean="0"/>
              <a:t>所需测试的密钥只有</a:t>
            </a:r>
            <a:r>
              <a:rPr lang="en-AU" altLang="zh-CN" sz="2400" smtClean="0"/>
              <a:t>25</a:t>
            </a:r>
            <a:r>
              <a:rPr lang="zh-CN" altLang="en-AU" sz="2400" smtClean="0"/>
              <a:t>个</a:t>
            </a:r>
          </a:p>
          <a:p>
            <a:pPr lvl="1" eaLnBrk="1" hangingPunct="1"/>
            <a:r>
              <a:rPr lang="zh-CN" altLang="en-AU" sz="2400" smtClean="0"/>
              <a:t>明文所用的语言是已知的，且其意义易于识别</a:t>
            </a:r>
            <a:endParaRPr lang="en-AU" altLang="zh-CN" sz="2400" smtClean="0"/>
          </a:p>
          <a:p>
            <a:pPr eaLnBrk="1" hangingPunct="1"/>
            <a:r>
              <a:rPr lang="zh-CN" altLang="en-AU" sz="2400" smtClean="0"/>
              <a:t>比如，破解密文</a:t>
            </a:r>
            <a:r>
              <a:rPr lang="en-AU" altLang="zh-CN" sz="2600" b="1" smtClean="0">
                <a:latin typeface="Courier New" pitchFamily="49" charset="0"/>
              </a:rPr>
              <a:t>PHHW PH DIWHU WKH WRJD SDUWB</a:t>
            </a:r>
            <a:r>
              <a:rPr lang="zh-CN" altLang="en-AU" sz="2400" smtClean="0"/>
              <a:t>，或者，</a:t>
            </a:r>
            <a:r>
              <a:rPr lang="en-AU" altLang="zh-CN" sz="2600" b="1" smtClean="0">
                <a:latin typeface="Courier New" pitchFamily="49" charset="0"/>
              </a:rPr>
              <a:t>GCUA VQ DTGCM</a:t>
            </a:r>
            <a:endParaRPr lang="zh-CN" altLang="en-AU" sz="2600" b="1" smtClean="0">
              <a:latin typeface="Courier New" pitchFamily="49" charset="0"/>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t>主要内容</a:t>
            </a:r>
          </a:p>
        </p:txBody>
      </p:sp>
      <p:sp>
        <p:nvSpPr>
          <p:cNvPr id="6147" name="内容占位符 2"/>
          <p:cNvSpPr>
            <a:spLocks noGrp="1"/>
          </p:cNvSpPr>
          <p:nvPr>
            <p:ph idx="1"/>
          </p:nvPr>
        </p:nvSpPr>
        <p:spPr/>
        <p:txBody>
          <a:bodyPr/>
          <a:lstStyle/>
          <a:p>
            <a:r>
              <a:rPr lang="en-US" altLang="zh-CN" dirty="0" smtClean="0">
                <a:hlinkClick r:id="rId2" action="ppaction://hlinksldjump"/>
              </a:rPr>
              <a:t>2.0 </a:t>
            </a:r>
            <a:r>
              <a:rPr lang="zh-CN" altLang="en-US" dirty="0" smtClean="0">
                <a:hlinkClick r:id="rId2" action="ppaction://hlinksldjump"/>
              </a:rPr>
              <a:t>概述</a:t>
            </a:r>
            <a:endParaRPr lang="en-US" altLang="zh-CN" dirty="0" smtClean="0"/>
          </a:p>
          <a:p>
            <a:r>
              <a:rPr lang="en-US" altLang="zh-CN" dirty="0" smtClean="0">
                <a:hlinkClick r:id="rId3" action="ppaction://hlinksldjump"/>
              </a:rPr>
              <a:t>2.1 </a:t>
            </a:r>
            <a:r>
              <a:rPr lang="zh-CN" altLang="en-US" dirty="0" smtClean="0">
                <a:hlinkClick r:id="rId3" action="ppaction://hlinksldjump"/>
              </a:rPr>
              <a:t>对称密码系统模型</a:t>
            </a:r>
            <a:endParaRPr lang="en-US" altLang="zh-CN" dirty="0" smtClean="0"/>
          </a:p>
          <a:p>
            <a:r>
              <a:rPr lang="en-US" altLang="zh-CN" dirty="0" smtClean="0">
                <a:hlinkClick r:id="rId4" action="ppaction://hlinksldjump"/>
              </a:rPr>
              <a:t>2.2 </a:t>
            </a:r>
            <a:r>
              <a:rPr lang="zh-CN" altLang="en-US" dirty="0" smtClean="0">
                <a:hlinkClick r:id="rId4" action="ppaction://hlinksldjump"/>
              </a:rPr>
              <a:t>代换密码</a:t>
            </a:r>
            <a:r>
              <a:rPr lang="en-US" altLang="zh-CN" dirty="0" smtClean="0">
                <a:hlinkClick r:id="rId4" action="ppaction://hlinksldjump"/>
              </a:rPr>
              <a:t>(Substitution </a:t>
            </a:r>
            <a:r>
              <a:rPr lang="en-AU" altLang="zh-CN" dirty="0" smtClean="0">
                <a:hlinkClick r:id="rId4" action="ppaction://hlinksldjump"/>
              </a:rPr>
              <a:t>Ciphers</a:t>
            </a:r>
            <a:r>
              <a:rPr lang="en-US" altLang="zh-CN" dirty="0" smtClean="0">
                <a:hlinkClick r:id="rId4" action="ppaction://hlinksldjump"/>
              </a:rPr>
              <a:t>)</a:t>
            </a:r>
            <a:endParaRPr lang="en-US" altLang="zh-CN" dirty="0" smtClean="0"/>
          </a:p>
          <a:p>
            <a:r>
              <a:rPr lang="en-AU" altLang="zh-CN" dirty="0" smtClean="0">
                <a:hlinkClick r:id="rId3" action="ppaction://hlinksldjump"/>
              </a:rPr>
              <a:t>2.3 </a:t>
            </a:r>
            <a:r>
              <a:rPr lang="zh-CN" altLang="en-AU" dirty="0" smtClean="0">
                <a:hlinkClick r:id="rId5" action="ppaction://hlinksldjump"/>
              </a:rPr>
              <a:t>置换密码</a:t>
            </a:r>
            <a:r>
              <a:rPr lang="en-US" altLang="zh-CN" dirty="0" smtClean="0">
                <a:hlinkClick r:id="rId5" action="ppaction://hlinksldjump"/>
              </a:rPr>
              <a:t>(</a:t>
            </a:r>
            <a:r>
              <a:rPr lang="en-AU" altLang="zh-CN" dirty="0" smtClean="0">
                <a:hlinkClick r:id="rId5" action="ppaction://hlinksldjump"/>
              </a:rPr>
              <a:t>Transposition Ciphers)</a:t>
            </a:r>
            <a:endParaRPr lang="en-AU" altLang="zh-CN" dirty="0" smtClean="0">
              <a:hlinkClick r:id="rId3" action="ppaction://hlinksldjump"/>
            </a:endParaRPr>
          </a:p>
          <a:p>
            <a:r>
              <a:rPr lang="en-US" altLang="zh-CN" dirty="0" smtClean="0">
                <a:hlinkClick r:id="rId3" action="ppaction://hlinksldjump"/>
              </a:rPr>
              <a:t>2.4 </a:t>
            </a:r>
            <a:r>
              <a:rPr lang="zh-CN" altLang="en-US" dirty="0" smtClean="0">
                <a:hlinkClick r:id="rId6" action="ppaction://hlinksldjump"/>
              </a:rPr>
              <a:t>转轮密码机</a:t>
            </a:r>
            <a:r>
              <a:rPr lang="en-US" altLang="zh-CN" dirty="0" smtClean="0">
                <a:hlinkClick r:id="rId6" action="ppaction://hlinksldjump"/>
              </a:rPr>
              <a:t>(Rotor Machines)</a:t>
            </a:r>
            <a:endParaRPr lang="en-US" altLang="zh-CN" dirty="0" smtClean="0">
              <a:hlinkClick r:id="rId3" action="ppaction://hlinksldjump"/>
            </a:endParaRPr>
          </a:p>
          <a:p>
            <a:r>
              <a:rPr lang="en-AU" altLang="zh-CN" dirty="0" smtClean="0">
                <a:hlinkClick r:id="rId3" action="ppaction://hlinksldjump"/>
              </a:rPr>
              <a:t>2.5 </a:t>
            </a:r>
            <a:r>
              <a:rPr lang="zh-CN" altLang="en-US" dirty="0" smtClean="0">
                <a:hlinkClick r:id="rId7" action="ppaction://hlinksldjump"/>
              </a:rPr>
              <a:t>破解</a:t>
            </a:r>
            <a:r>
              <a:rPr lang="en-US" altLang="zh-CN" dirty="0" smtClean="0">
                <a:hlinkClick r:id="rId7" action="ppaction://hlinksldjump"/>
              </a:rPr>
              <a:t>Enigma</a:t>
            </a:r>
            <a:r>
              <a:rPr lang="en-AU" altLang="zh-CN" dirty="0" smtClean="0">
                <a:hlinkClick r:id="rId7" action="ppaction://hlinksldjump"/>
              </a:rPr>
              <a:t/>
            </a:r>
            <a:br>
              <a:rPr lang="en-AU" altLang="zh-CN" dirty="0" smtClean="0">
                <a:hlinkClick r:id="rId7" action="ppaction://hlinksldjump"/>
              </a:rPr>
            </a:br>
            <a:endParaRPr lang="zh-CN" altLang="en-US" dirty="0" smtClean="0">
              <a:hlinkClick r:id="rId3" action="ppaction://hlinksldjump"/>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ChangeArrowheads="1"/>
          </p:cNvSpPr>
          <p:nvPr>
            <p:ph type="title"/>
          </p:nvPr>
        </p:nvSpPr>
        <p:spPr/>
        <p:txBody>
          <a:bodyPr/>
          <a:lstStyle/>
          <a:p>
            <a:pPr eaLnBrk="1" hangingPunct="1"/>
            <a:endParaRPr lang="zh-CN" altLang="zh-CN" smtClean="0"/>
          </a:p>
        </p:txBody>
      </p:sp>
      <p:sp>
        <p:nvSpPr>
          <p:cNvPr id="33798" name="Rectangle 3"/>
          <p:cNvSpPr>
            <a:spLocks noGrp="1" noChangeArrowheads="1"/>
          </p:cNvSpPr>
          <p:nvPr>
            <p:ph type="body" idx="1"/>
          </p:nvPr>
        </p:nvSpPr>
        <p:spPr/>
        <p:txBody>
          <a:bodyPr/>
          <a:lstStyle/>
          <a:p>
            <a:pPr eaLnBrk="1" hangingPunct="1"/>
            <a:endParaRPr lang="zh-CN" altLang="zh-CN" smtClean="0"/>
          </a:p>
        </p:txBody>
      </p:sp>
      <p:pic>
        <p:nvPicPr>
          <p:cNvPr id="33799" name="Picture 4"/>
          <p:cNvPicPr>
            <a:picLocks noChangeAspect="1" noChangeArrowheads="1"/>
          </p:cNvPicPr>
          <p:nvPr/>
        </p:nvPicPr>
        <p:blipFill>
          <a:blip r:embed="rId2" cstate="print"/>
          <a:srcRect/>
          <a:stretch>
            <a:fillRect/>
          </a:stretch>
        </p:blipFill>
        <p:spPr bwMode="auto">
          <a:xfrm>
            <a:off x="2327275" y="0"/>
            <a:ext cx="4489450" cy="6858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a:xfrm>
            <a:off x="457200" y="122238"/>
            <a:ext cx="7543800" cy="1003300"/>
          </a:xfrm>
        </p:spPr>
        <p:txBody>
          <a:bodyPr/>
          <a:lstStyle/>
          <a:p>
            <a:pPr eaLnBrk="1" hangingPunct="1"/>
            <a:r>
              <a:rPr lang="zh-CN" altLang="en-AU" smtClean="0"/>
              <a:t>对</a:t>
            </a:r>
            <a:r>
              <a:rPr lang="en-AU" altLang="zh-CN" smtClean="0">
                <a:latin typeface="Copperplate Gothic Bold" pitchFamily="34" charset="0"/>
              </a:rPr>
              <a:t>Caesar</a:t>
            </a:r>
            <a:r>
              <a:rPr lang="zh-CN" altLang="en-AU" smtClean="0"/>
              <a:t>密码的攻击</a:t>
            </a:r>
            <a:endParaRPr lang="zh-CN" altLang="en-US" smtClean="0"/>
          </a:p>
        </p:txBody>
      </p:sp>
      <p:sp>
        <p:nvSpPr>
          <p:cNvPr id="34822" name="Rectangle 3"/>
          <p:cNvSpPr>
            <a:spLocks noGrp="1" noChangeArrowheads="1"/>
          </p:cNvSpPr>
          <p:nvPr>
            <p:ph type="body" idx="1"/>
          </p:nvPr>
        </p:nvSpPr>
        <p:spPr>
          <a:xfrm>
            <a:off x="468313" y="1341438"/>
            <a:ext cx="7775575" cy="1727200"/>
          </a:xfrm>
        </p:spPr>
        <p:txBody>
          <a:bodyPr/>
          <a:lstStyle/>
          <a:p>
            <a:pPr eaLnBrk="1" hangingPunct="1">
              <a:lnSpc>
                <a:spcPct val="95000"/>
              </a:lnSpc>
              <a:spcBef>
                <a:spcPct val="30000"/>
              </a:spcBef>
            </a:pPr>
            <a:r>
              <a:rPr lang="zh-CN" altLang="en-US" sz="2600" smtClean="0"/>
              <a:t>如果明文所用语言不为我们所知，则明文输出不可识别，而且输入可能按某种方式经过缩写或压缩，则识别就更加困难</a:t>
            </a:r>
          </a:p>
          <a:p>
            <a:pPr eaLnBrk="1" hangingPunct="1">
              <a:lnSpc>
                <a:spcPct val="95000"/>
              </a:lnSpc>
              <a:spcBef>
                <a:spcPct val="30000"/>
              </a:spcBef>
            </a:pPr>
            <a:r>
              <a:rPr lang="zh-CN" altLang="en-US" sz="2600" smtClean="0"/>
              <a:t>例如</a:t>
            </a:r>
          </a:p>
        </p:txBody>
      </p:sp>
      <p:pic>
        <p:nvPicPr>
          <p:cNvPr id="34823" name="Picture 4"/>
          <p:cNvPicPr>
            <a:picLocks noChangeAspect="1" noChangeArrowheads="1"/>
          </p:cNvPicPr>
          <p:nvPr/>
        </p:nvPicPr>
        <p:blipFill>
          <a:blip r:embed="rId2" cstate="print"/>
          <a:srcRect/>
          <a:stretch>
            <a:fillRect/>
          </a:stretch>
        </p:blipFill>
        <p:spPr bwMode="auto">
          <a:xfrm>
            <a:off x="971550" y="3284538"/>
            <a:ext cx="7632700" cy="20621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5" name="Rectangle 2"/>
          <p:cNvSpPr>
            <a:spLocks noGrp="1" noChangeArrowheads="1"/>
          </p:cNvSpPr>
          <p:nvPr>
            <p:ph type="title"/>
          </p:nvPr>
        </p:nvSpPr>
        <p:spPr>
          <a:xfrm>
            <a:off x="395288" y="476250"/>
            <a:ext cx="7705725" cy="1008063"/>
          </a:xfrm>
        </p:spPr>
        <p:txBody>
          <a:bodyPr>
            <a:normAutofit fontScale="90000"/>
          </a:bodyPr>
          <a:lstStyle/>
          <a:p>
            <a:pPr eaLnBrk="1" hangingPunct="1"/>
            <a:r>
              <a:rPr lang="en-AU" altLang="zh-CN" sz="3500" smtClean="0">
                <a:latin typeface="Copperplate Gothic Bold" pitchFamily="34" charset="0"/>
              </a:rPr>
              <a:t>2.2.2 Monoalphabetic Cipher</a:t>
            </a:r>
            <a:r>
              <a:rPr lang="zh-CN" altLang="en-AU" sz="3500" smtClean="0"/>
              <a:t>单表代换密码</a:t>
            </a:r>
          </a:p>
        </p:txBody>
      </p:sp>
      <p:sp>
        <p:nvSpPr>
          <p:cNvPr id="35846" name="Rectangle 3"/>
          <p:cNvSpPr>
            <a:spLocks noGrp="1" noChangeArrowheads="1"/>
          </p:cNvSpPr>
          <p:nvPr>
            <p:ph type="body" idx="1"/>
          </p:nvPr>
        </p:nvSpPr>
        <p:spPr>
          <a:xfrm>
            <a:off x="468313" y="1628775"/>
            <a:ext cx="7993062" cy="4335463"/>
          </a:xfrm>
        </p:spPr>
        <p:txBody>
          <a:bodyPr/>
          <a:lstStyle/>
          <a:p>
            <a:pPr eaLnBrk="1" hangingPunct="1"/>
            <a:r>
              <a:rPr lang="zh-CN" altLang="en-AU" sz="2600" dirty="0" smtClean="0"/>
              <a:t>单表代换密码不只是</a:t>
            </a:r>
            <a:r>
              <a:rPr lang="en-AU" altLang="zh-CN" sz="2600" dirty="0" smtClean="0"/>
              <a:t>25</a:t>
            </a:r>
            <a:r>
              <a:rPr lang="zh-CN" altLang="en-AU" sz="2600" dirty="0" smtClean="0"/>
              <a:t>种可能的密钥，而是允许任意代换，增加密钥空间 </a:t>
            </a:r>
          </a:p>
          <a:p>
            <a:pPr eaLnBrk="1" hangingPunct="1"/>
            <a:r>
              <a:rPr lang="zh-CN" altLang="en-AU" sz="2600" dirty="0" smtClean="0"/>
              <a:t>每个明文字母可以随机映射到任意一个密文字母，密文行是</a:t>
            </a:r>
            <a:r>
              <a:rPr lang="en-AU" altLang="zh-CN" sz="2600" dirty="0" smtClean="0"/>
              <a:t>26</a:t>
            </a:r>
            <a:r>
              <a:rPr lang="zh-CN" altLang="en-AU" sz="2600" dirty="0" smtClean="0"/>
              <a:t>个字母的任意置换，那么有</a:t>
            </a:r>
            <a:r>
              <a:rPr lang="en-AU" altLang="zh-CN" sz="2600" dirty="0" smtClean="0"/>
              <a:t>26!</a:t>
            </a:r>
            <a:r>
              <a:rPr lang="zh-CN" altLang="en-AU" sz="2600" dirty="0" smtClean="0"/>
              <a:t>或大于</a:t>
            </a:r>
            <a:r>
              <a:rPr lang="en-AU" altLang="zh-CN" sz="2600" dirty="0" smtClean="0"/>
              <a:t>4x10</a:t>
            </a:r>
            <a:r>
              <a:rPr lang="en-AU" altLang="zh-CN" sz="2600" baseline="30000" dirty="0" smtClean="0"/>
              <a:t>26</a:t>
            </a:r>
            <a:r>
              <a:rPr lang="zh-CN" altLang="en-AU" sz="2600" dirty="0" smtClean="0"/>
              <a:t>种可能的密钥，每条消息用一个字母表加密 </a:t>
            </a:r>
          </a:p>
          <a:p>
            <a:pPr eaLnBrk="1" hangingPunct="1"/>
            <a:r>
              <a:rPr lang="zh-CN" altLang="en-AU" sz="2600" dirty="0" smtClean="0"/>
              <a:t>这样密钥有</a:t>
            </a:r>
            <a:r>
              <a:rPr lang="en-AU" altLang="zh-CN" sz="2600" dirty="0" smtClean="0"/>
              <a:t>25</a:t>
            </a:r>
            <a:r>
              <a:rPr lang="zh-CN" altLang="en-AU" sz="2600" dirty="0" smtClean="0"/>
              <a:t>个字母长 </a:t>
            </a:r>
            <a:endParaRPr lang="zh-CN" altLang="en-AU" sz="2600" dirty="0" smtClean="0">
              <a:latin typeface="Courier New" pitchFamily="49" charset="0"/>
            </a:endParaRPr>
          </a:p>
          <a:p>
            <a:pPr lvl="1" eaLnBrk="1" hangingPunct="1">
              <a:buFont typeface="Wingdings" pitchFamily="2" charset="2"/>
              <a:buNone/>
            </a:pPr>
            <a:r>
              <a:rPr lang="en-AU" altLang="zh-CN" sz="2200" b="1" dirty="0" smtClean="0">
                <a:latin typeface="Courier New" pitchFamily="49" charset="0"/>
              </a:rPr>
              <a:t>Plain:  </a:t>
            </a:r>
            <a:r>
              <a:rPr lang="en-AU" altLang="zh-CN" sz="2200" b="1" dirty="0" err="1" smtClean="0">
                <a:latin typeface="Courier New" pitchFamily="49" charset="0"/>
              </a:rPr>
              <a:t>abcdefghijklmnopqrstuvwxyz</a:t>
            </a:r>
            <a:r>
              <a:rPr lang="en-AU" altLang="zh-CN" sz="2200" b="1" dirty="0" smtClean="0">
                <a:latin typeface="Courier New" pitchFamily="49" charset="0"/>
              </a:rPr>
              <a:t> </a:t>
            </a:r>
          </a:p>
          <a:p>
            <a:pPr lvl="1" eaLnBrk="1" hangingPunct="1">
              <a:buFont typeface="Wingdings" pitchFamily="2" charset="2"/>
              <a:buNone/>
            </a:pPr>
            <a:r>
              <a:rPr lang="en-AU" altLang="zh-CN" sz="2200" b="1" dirty="0" smtClean="0">
                <a:latin typeface="Courier New" pitchFamily="49" charset="0"/>
              </a:rPr>
              <a:t>Cipher: DKVQFIBJWPESCXHTMYAUOLRGZN</a:t>
            </a:r>
          </a:p>
          <a:p>
            <a:pPr lvl="1" eaLnBrk="1" hangingPunct="1">
              <a:buFont typeface="Wingdings" pitchFamily="2" charset="2"/>
              <a:buNone/>
            </a:pPr>
            <a:r>
              <a:rPr lang="en-AU" altLang="zh-CN" sz="2200" b="1" dirty="0" smtClean="0">
                <a:latin typeface="Courier New" pitchFamily="49" charset="0"/>
              </a:rPr>
              <a:t>Plaintext:  </a:t>
            </a:r>
            <a:r>
              <a:rPr lang="en-AU" altLang="zh-CN" sz="2200" b="1" dirty="0" err="1" smtClean="0">
                <a:latin typeface="Courier New" pitchFamily="49" charset="0"/>
              </a:rPr>
              <a:t>ifwewishtoreplaceletters</a:t>
            </a:r>
            <a:endParaRPr lang="en-AU" altLang="zh-CN" sz="2200" b="1" dirty="0" smtClean="0">
              <a:latin typeface="Courier New" pitchFamily="49" charset="0"/>
            </a:endParaRPr>
          </a:p>
          <a:p>
            <a:pPr lvl="1" eaLnBrk="1" hangingPunct="1">
              <a:buFont typeface="Wingdings" pitchFamily="2" charset="2"/>
              <a:buNone/>
            </a:pPr>
            <a:r>
              <a:rPr lang="en-AU" altLang="zh-CN" sz="2200" b="1" dirty="0" err="1" smtClean="0">
                <a:latin typeface="Courier New" pitchFamily="49" charset="0"/>
              </a:rPr>
              <a:t>Ciphertext</a:t>
            </a:r>
            <a:r>
              <a:rPr lang="en-AU" altLang="zh-CN" sz="2200" b="1" dirty="0" smtClean="0">
                <a:latin typeface="Courier New" pitchFamily="49" charset="0"/>
              </a:rPr>
              <a:t>: WIRFRWAJUHYFTSDVFSFUUFYA</a:t>
            </a:r>
            <a:r>
              <a:rPr lang="en-AU" altLang="zh-CN" sz="2200" dirty="0" smtClean="0"/>
              <a:t> </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9" name="Rectangle 2"/>
          <p:cNvSpPr>
            <a:spLocks noGrp="1" noChangeArrowheads="1"/>
          </p:cNvSpPr>
          <p:nvPr>
            <p:ph type="title"/>
          </p:nvPr>
        </p:nvSpPr>
        <p:spPr>
          <a:xfrm>
            <a:off x="539750" y="423863"/>
            <a:ext cx="7345363" cy="773112"/>
          </a:xfrm>
        </p:spPr>
        <p:txBody>
          <a:bodyPr/>
          <a:lstStyle/>
          <a:p>
            <a:pPr eaLnBrk="1" hangingPunct="1"/>
            <a:r>
              <a:rPr lang="zh-CN" altLang="en-AU" smtClean="0"/>
              <a:t>单表代换密码的安全性分析</a:t>
            </a:r>
            <a:endParaRPr lang="en-AU" altLang="zh-CN" smtClean="0"/>
          </a:p>
        </p:txBody>
      </p:sp>
      <p:sp>
        <p:nvSpPr>
          <p:cNvPr id="36870" name="Rectangle 3"/>
          <p:cNvSpPr>
            <a:spLocks noGrp="1" noChangeArrowheads="1"/>
          </p:cNvSpPr>
          <p:nvPr>
            <p:ph type="body" idx="1"/>
          </p:nvPr>
        </p:nvSpPr>
        <p:spPr>
          <a:xfrm>
            <a:off x="395288" y="1484313"/>
            <a:ext cx="8229600" cy="4411662"/>
          </a:xfrm>
        </p:spPr>
        <p:txBody>
          <a:bodyPr/>
          <a:lstStyle/>
          <a:p>
            <a:pPr eaLnBrk="1" hangingPunct="1"/>
            <a:r>
              <a:rPr lang="zh-CN" altLang="en-AU" sz="2800" dirty="0" smtClean="0"/>
              <a:t>单表代换密码中每条消息用一个字母表加密</a:t>
            </a:r>
          </a:p>
          <a:p>
            <a:pPr eaLnBrk="1" hangingPunct="1"/>
            <a:r>
              <a:rPr lang="zh-CN" altLang="en-AU" sz="2800" dirty="0" smtClean="0"/>
              <a:t>这样有</a:t>
            </a:r>
            <a:r>
              <a:rPr lang="en-AU" altLang="zh-CN" sz="2800" dirty="0" smtClean="0"/>
              <a:t>26! = 4x10</a:t>
            </a:r>
            <a:r>
              <a:rPr lang="en-AU" altLang="zh-CN" sz="2800" baseline="30000" dirty="0" smtClean="0"/>
              <a:t>26</a:t>
            </a:r>
            <a:r>
              <a:rPr lang="zh-CN" altLang="en-AU" sz="2800" dirty="0" smtClean="0"/>
              <a:t>种可能的密钥，超过</a:t>
            </a:r>
            <a:r>
              <a:rPr lang="zh-CN" altLang="en-AU" dirty="0" smtClean="0"/>
              <a:t> </a:t>
            </a:r>
            <a:r>
              <a:rPr lang="en-AU" altLang="zh-CN" sz="2600" dirty="0" smtClean="0"/>
              <a:t>400,000,000,000,000,000,000,000,000</a:t>
            </a:r>
          </a:p>
          <a:p>
            <a:pPr lvl="2" eaLnBrk="1" hangingPunct="1">
              <a:buFont typeface="Wingdings" pitchFamily="2" charset="2"/>
              <a:buNone/>
            </a:pPr>
            <a:r>
              <a:rPr lang="en-AU" altLang="zh-CN" sz="2800" dirty="0" smtClean="0"/>
              <a:t>4x10</a:t>
            </a:r>
            <a:r>
              <a:rPr lang="en-AU" altLang="zh-CN" sz="2800" baseline="30000" dirty="0" smtClean="0"/>
              <a:t>26 </a:t>
            </a:r>
            <a:r>
              <a:rPr lang="en-AU" altLang="zh-CN" sz="2800" dirty="0" smtClean="0"/>
              <a:t>= 400</a:t>
            </a:r>
            <a:r>
              <a:rPr lang="zh-CN" altLang="en-AU" sz="2800" dirty="0" smtClean="0">
                <a:latin typeface="黑体" pitchFamily="2" charset="-122"/>
              </a:rPr>
              <a:t>万亿亿</a:t>
            </a:r>
            <a:r>
              <a:rPr lang="zh-CN" altLang="en-AU" dirty="0" smtClean="0"/>
              <a:t> </a:t>
            </a:r>
          </a:p>
          <a:p>
            <a:pPr eaLnBrk="1" hangingPunct="1"/>
            <a:r>
              <a:rPr lang="zh-CN" altLang="en-AU" sz="2800" dirty="0" smtClean="0"/>
              <a:t>这比</a:t>
            </a:r>
            <a:r>
              <a:rPr lang="en-AU" altLang="zh-CN" sz="2800" dirty="0" smtClean="0"/>
              <a:t>DES</a:t>
            </a:r>
            <a:r>
              <a:rPr lang="zh-CN" altLang="en-AU" sz="2800" dirty="0" smtClean="0"/>
              <a:t>的密钥空间大</a:t>
            </a:r>
            <a:r>
              <a:rPr lang="en-AU" altLang="zh-CN" sz="2800" dirty="0" smtClean="0"/>
              <a:t>10</a:t>
            </a:r>
            <a:r>
              <a:rPr lang="zh-CN" altLang="en-AU" sz="2800" dirty="0" smtClean="0"/>
              <a:t>个数量级，看起来是安全的，应该可以抵御穷举攻击，其实不然 </a:t>
            </a:r>
          </a:p>
          <a:p>
            <a:pPr eaLnBrk="1" hangingPunct="1"/>
            <a:r>
              <a:rPr lang="zh-CN" altLang="en-AU" sz="2800" dirty="0" smtClean="0"/>
              <a:t>这是因为语言的一些规律和特性 </a:t>
            </a:r>
            <a:r>
              <a:rPr lang="en-US" altLang="zh-CN" sz="2800" dirty="0" smtClean="0"/>
              <a:t>–</a:t>
            </a:r>
            <a:r>
              <a:rPr lang="zh-CN" altLang="en-US" sz="2800" b="1" dirty="0" smtClean="0">
                <a:solidFill>
                  <a:srgbClr val="FF0000"/>
                </a:solidFill>
              </a:rPr>
              <a:t>频率分析</a:t>
            </a:r>
            <a:endParaRPr lang="zh-CN" altLang="en-AU" sz="2800" b="1" dirty="0" smtClean="0">
              <a:solidFill>
                <a:srgbClr val="FF0000"/>
              </a:solidFill>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9</a:t>
            </a:r>
            <a:r>
              <a:rPr lang="en-US" altLang="zh-CN" baseline="30000" dirty="0" smtClean="0"/>
              <a:t>th</a:t>
            </a:r>
            <a:r>
              <a:rPr lang="en-US" altLang="zh-CN" dirty="0" smtClean="0"/>
              <a:t> Century, Prosperity of Muslim civilization</a:t>
            </a:r>
          </a:p>
          <a:p>
            <a:r>
              <a:rPr lang="en-US" altLang="zh-CN" dirty="0" smtClean="0"/>
              <a:t>Theologians scrutinized the revelations of Muhammad in Koran, daily utterances </a:t>
            </a:r>
            <a:r>
              <a:rPr lang="en-US" altLang="zh-CN" dirty="0" smtClean="0">
                <a:sym typeface="Wingdings" pitchFamily="2" charset="2"/>
              </a:rPr>
              <a:t> authentic statement by etymology of words, structure of sentences  individual letter analysis: a ,l ---j    breakthrough in cryptanalysis</a:t>
            </a:r>
          </a:p>
          <a:p>
            <a:r>
              <a:rPr lang="en-US" altLang="zh-CN" dirty="0" smtClean="0"/>
              <a:t>al-</a:t>
            </a:r>
            <a:r>
              <a:rPr lang="en-US" altLang="zh-CN" dirty="0" err="1" smtClean="0"/>
              <a:t>Kindi</a:t>
            </a:r>
            <a:r>
              <a:rPr lang="en-US" altLang="zh-CN" dirty="0" smtClean="0"/>
              <a:t>, philosopher of the Arabs, author of 290 books,  </a:t>
            </a:r>
            <a:r>
              <a:rPr lang="en-US" altLang="zh-CN" i="1" dirty="0" smtClean="0"/>
              <a:t>A Manuscript on Deciphering Cryptographic Message ,     1987,Istanbul</a:t>
            </a:r>
          </a:p>
          <a:p>
            <a:endParaRPr lang="zh-CN" altLang="en-US" dirty="0"/>
          </a:p>
        </p:txBody>
      </p:sp>
      <p:sp>
        <p:nvSpPr>
          <p:cNvPr id="3" name="标题 2"/>
          <p:cNvSpPr>
            <a:spLocks noGrp="1"/>
          </p:cNvSpPr>
          <p:nvPr>
            <p:ph type="title"/>
          </p:nvPr>
        </p:nvSpPr>
        <p:spPr/>
        <p:txBody>
          <a:bodyPr/>
          <a:lstStyle/>
          <a:p>
            <a:r>
              <a:rPr lang="zh-CN" altLang="en-US" sz="4400" dirty="0" smtClean="0">
                <a:solidFill>
                  <a:srgbClr val="FF0000"/>
                </a:solidFill>
              </a:rPr>
              <a:t>频率分析</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p:cNvPicPr>
            <a:picLocks noGrp="1" noChangeAspect="1" noChangeArrowheads="1"/>
          </p:cNvPicPr>
          <p:nvPr>
            <p:ph idx="1"/>
          </p:nvPr>
        </p:nvPicPr>
        <p:blipFill>
          <a:blip r:embed="rId2" cstate="print"/>
          <a:srcRect/>
          <a:stretch>
            <a:fillRect/>
          </a:stretch>
        </p:blipFill>
        <p:spPr bwMode="auto">
          <a:xfrm>
            <a:off x="2987824" y="1340768"/>
            <a:ext cx="5913580" cy="4025404"/>
          </a:xfrm>
          <a:prstGeom prst="rect">
            <a:avLst/>
          </a:prstGeom>
          <a:noFill/>
          <a:ln w="9525">
            <a:noFill/>
            <a:miter lim="800000"/>
            <a:headEnd/>
            <a:tailEnd/>
          </a:ln>
        </p:spPr>
      </p:pic>
      <p:pic>
        <p:nvPicPr>
          <p:cNvPr id="116739" name="Picture 3"/>
          <p:cNvPicPr>
            <a:picLocks noChangeAspect="1" noChangeArrowheads="1"/>
          </p:cNvPicPr>
          <p:nvPr/>
        </p:nvPicPr>
        <p:blipFill>
          <a:blip r:embed="rId3" cstate="print"/>
          <a:srcRect/>
          <a:stretch>
            <a:fillRect/>
          </a:stretch>
        </p:blipFill>
        <p:spPr bwMode="auto">
          <a:xfrm>
            <a:off x="323528" y="188640"/>
            <a:ext cx="2724150" cy="5143500"/>
          </a:xfrm>
          <a:prstGeom prst="rect">
            <a:avLst/>
          </a:prstGeom>
          <a:noFill/>
          <a:ln w="9525">
            <a:noFill/>
            <a:miter lim="800000"/>
            <a:headEnd/>
            <a:tailEnd/>
          </a:ln>
        </p:spPr>
      </p:pic>
      <p:sp>
        <p:nvSpPr>
          <p:cNvPr id="6" name="TextBox 5"/>
          <p:cNvSpPr txBox="1"/>
          <p:nvPr/>
        </p:nvSpPr>
        <p:spPr>
          <a:xfrm>
            <a:off x="467544" y="5445224"/>
            <a:ext cx="2592288" cy="523220"/>
          </a:xfrm>
          <a:prstGeom prst="rect">
            <a:avLst/>
          </a:prstGeom>
          <a:noFill/>
        </p:spPr>
        <p:txBody>
          <a:bodyPr wrap="square" rtlCol="0">
            <a:spAutoFit/>
          </a:bodyPr>
          <a:lstStyle/>
          <a:p>
            <a:r>
              <a:rPr lang="en-US" altLang="zh-CN" sz="1400" dirty="0" smtClean="0">
                <a:effectLst>
                  <a:outerShdw blurRad="38100" dist="38100" dir="2700000" algn="tl">
                    <a:srgbClr val="000000">
                      <a:alpha val="43137"/>
                    </a:srgbClr>
                  </a:outerShdw>
                </a:effectLst>
              </a:rPr>
              <a:t>al-</a:t>
            </a:r>
            <a:r>
              <a:rPr lang="en-US" altLang="zh-CN" sz="1400" dirty="0" err="1" smtClean="0">
                <a:effectLst>
                  <a:outerShdw blurRad="38100" dist="38100" dir="2700000" algn="tl">
                    <a:srgbClr val="000000">
                      <a:alpha val="43137"/>
                    </a:srgbClr>
                  </a:outerShdw>
                </a:effectLst>
              </a:rPr>
              <a:t>Kindi</a:t>
            </a:r>
            <a:r>
              <a:rPr lang="en-US" altLang="zh-CN" sz="1400" dirty="0" smtClean="0">
                <a:effectLst>
                  <a:outerShdw blurRad="38100" dist="38100" dir="2700000" algn="tl">
                    <a:srgbClr val="000000">
                      <a:alpha val="43137"/>
                    </a:srgbClr>
                  </a:outerShdw>
                </a:effectLst>
              </a:rPr>
              <a:t>’ manuscript about frequency analysis</a:t>
            </a:r>
            <a:endParaRPr lang="zh-CN" altLang="en-US" sz="1400" dirty="0">
              <a:effectLst>
                <a:outerShdw blurRad="38100" dist="38100" dir="2700000" algn="tl">
                  <a:srgbClr val="000000">
                    <a:alpha val="43137"/>
                  </a:srgbClr>
                </a:outerShdw>
              </a:effectLs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3" name="Rectangle 2"/>
          <p:cNvSpPr>
            <a:spLocks noGrp="1" noChangeArrowheads="1"/>
          </p:cNvSpPr>
          <p:nvPr>
            <p:ph type="title"/>
          </p:nvPr>
        </p:nvSpPr>
        <p:spPr>
          <a:xfrm>
            <a:off x="468313" y="476250"/>
            <a:ext cx="7273925" cy="647700"/>
          </a:xfrm>
        </p:spPr>
        <p:txBody>
          <a:bodyPr>
            <a:normAutofit fontScale="90000"/>
          </a:bodyPr>
          <a:lstStyle/>
          <a:p>
            <a:pPr eaLnBrk="1" hangingPunct="1"/>
            <a:r>
              <a:rPr lang="zh-CN" altLang="en-AU" smtClean="0"/>
              <a:t>语言的冗余性和密码攻击</a:t>
            </a:r>
          </a:p>
        </p:txBody>
      </p:sp>
      <p:sp>
        <p:nvSpPr>
          <p:cNvPr id="37894" name="Rectangle 3"/>
          <p:cNvSpPr>
            <a:spLocks noGrp="1" noChangeArrowheads="1"/>
          </p:cNvSpPr>
          <p:nvPr>
            <p:ph type="body" idx="1"/>
          </p:nvPr>
        </p:nvSpPr>
        <p:spPr>
          <a:xfrm>
            <a:off x="468313" y="1268413"/>
            <a:ext cx="8064500" cy="4681537"/>
          </a:xfrm>
        </p:spPr>
        <p:txBody>
          <a:bodyPr/>
          <a:lstStyle/>
          <a:p>
            <a:pPr eaLnBrk="1" hangingPunct="1">
              <a:lnSpc>
                <a:spcPct val="95000"/>
              </a:lnSpc>
            </a:pPr>
            <a:r>
              <a:rPr lang="zh-CN" altLang="en-AU" smtClean="0"/>
              <a:t>人类的语言是有冗余性的 </a:t>
            </a:r>
          </a:p>
          <a:p>
            <a:pPr lvl="1" eaLnBrk="1" hangingPunct="1">
              <a:lnSpc>
                <a:spcPct val="95000"/>
              </a:lnSpc>
            </a:pPr>
            <a:r>
              <a:rPr lang="zh-CN" altLang="en-AU" smtClean="0"/>
              <a:t>比如从</a:t>
            </a:r>
            <a:r>
              <a:rPr lang="en-AU" altLang="zh-CN" smtClean="0"/>
              <a:t>“th lrd s m shphrd shll nt wnt”</a:t>
            </a:r>
            <a:r>
              <a:rPr lang="zh-CN" altLang="en-AU" smtClean="0"/>
              <a:t>中我们可以大概猜出些什么</a:t>
            </a:r>
          </a:p>
          <a:p>
            <a:pPr eaLnBrk="1" hangingPunct="1">
              <a:lnSpc>
                <a:spcPct val="95000"/>
              </a:lnSpc>
            </a:pPr>
            <a:r>
              <a:rPr lang="zh-CN" altLang="en-AU" smtClean="0"/>
              <a:t>字母使用的频率是不一样的 </a:t>
            </a:r>
          </a:p>
          <a:p>
            <a:pPr lvl="1" eaLnBrk="1" hangingPunct="1">
              <a:lnSpc>
                <a:spcPct val="95000"/>
              </a:lnSpc>
            </a:pPr>
            <a:r>
              <a:rPr lang="zh-CN" altLang="en-AU" smtClean="0"/>
              <a:t>英文字母</a:t>
            </a:r>
            <a:r>
              <a:rPr lang="en-AU" altLang="zh-CN" smtClean="0"/>
              <a:t>E</a:t>
            </a:r>
            <a:r>
              <a:rPr lang="zh-CN" altLang="en-AU" smtClean="0"/>
              <a:t>是使用最频繁的，然后是</a:t>
            </a:r>
            <a:r>
              <a:rPr lang="en-AU" altLang="zh-CN" smtClean="0"/>
              <a:t>T, R, N, I, O, A, S</a:t>
            </a:r>
            <a:r>
              <a:rPr lang="zh-CN" altLang="en-AU" smtClean="0"/>
              <a:t>等 </a:t>
            </a:r>
          </a:p>
          <a:p>
            <a:pPr lvl="1" eaLnBrk="1" hangingPunct="1">
              <a:lnSpc>
                <a:spcPct val="95000"/>
              </a:lnSpc>
            </a:pPr>
            <a:r>
              <a:rPr lang="zh-CN" altLang="en-AU" smtClean="0"/>
              <a:t>有些字母使用得很少，如</a:t>
            </a:r>
            <a:r>
              <a:rPr lang="en-AU" altLang="zh-CN" smtClean="0"/>
              <a:t>Z, J, K, Q, X </a:t>
            </a:r>
          </a:p>
          <a:p>
            <a:pPr lvl="1" eaLnBrk="1" hangingPunct="1">
              <a:lnSpc>
                <a:spcPct val="95000"/>
              </a:lnSpc>
            </a:pPr>
            <a:r>
              <a:rPr lang="zh-CN" altLang="en-AU" smtClean="0"/>
              <a:t>这样可以得到英文字母使用频率分布表</a:t>
            </a:r>
          </a:p>
          <a:p>
            <a:pPr eaLnBrk="1" hangingPunct="1">
              <a:lnSpc>
                <a:spcPct val="95000"/>
              </a:lnSpc>
            </a:pPr>
            <a:r>
              <a:rPr lang="zh-CN" altLang="en-AU" smtClean="0"/>
              <a:t>同时，统计双字母组合和三字母组合的使用频率也是非常有用的 </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2"/>
          <p:cNvSpPr>
            <a:spLocks noGrp="1" noChangeArrowheads="1"/>
          </p:cNvSpPr>
          <p:nvPr>
            <p:ph type="title"/>
          </p:nvPr>
        </p:nvSpPr>
        <p:spPr>
          <a:xfrm>
            <a:off x="395288" y="188913"/>
            <a:ext cx="7543800" cy="647700"/>
          </a:xfrm>
        </p:spPr>
        <p:txBody>
          <a:bodyPr/>
          <a:lstStyle/>
          <a:p>
            <a:pPr eaLnBrk="1" hangingPunct="1"/>
            <a:r>
              <a:rPr lang="zh-CN" altLang="en-AU" sz="3500" smtClean="0"/>
              <a:t>英文字母的相对使用频率</a:t>
            </a:r>
            <a:endParaRPr lang="zh-CN" altLang="en-US" sz="3500" smtClean="0"/>
          </a:p>
        </p:txBody>
      </p:sp>
      <p:sp>
        <p:nvSpPr>
          <p:cNvPr id="38918" name="Rectangle 3"/>
          <p:cNvSpPr>
            <a:spLocks noGrp="1" noChangeArrowheads="1"/>
          </p:cNvSpPr>
          <p:nvPr>
            <p:ph type="body" idx="1"/>
          </p:nvPr>
        </p:nvSpPr>
        <p:spPr/>
        <p:txBody>
          <a:bodyPr/>
          <a:lstStyle/>
          <a:p>
            <a:pPr eaLnBrk="1" hangingPunct="1"/>
            <a:endParaRPr lang="zh-CN" altLang="zh-CN" smtClean="0"/>
          </a:p>
        </p:txBody>
      </p:sp>
      <p:pic>
        <p:nvPicPr>
          <p:cNvPr id="38919" name="Picture 4"/>
          <p:cNvPicPr>
            <a:picLocks noChangeAspect="1" noChangeArrowheads="1"/>
          </p:cNvPicPr>
          <p:nvPr/>
        </p:nvPicPr>
        <p:blipFill>
          <a:blip r:embed="rId2" cstate="print"/>
          <a:srcRect/>
          <a:stretch>
            <a:fillRect/>
          </a:stretch>
        </p:blipFill>
        <p:spPr bwMode="auto">
          <a:xfrm>
            <a:off x="928662" y="1000109"/>
            <a:ext cx="6929486" cy="471490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41" name="Rectangle 2"/>
          <p:cNvSpPr>
            <a:spLocks noGrp="1" noChangeArrowheads="1"/>
          </p:cNvSpPr>
          <p:nvPr>
            <p:ph type="title"/>
          </p:nvPr>
        </p:nvSpPr>
        <p:spPr>
          <a:xfrm>
            <a:off x="611188" y="404813"/>
            <a:ext cx="7632700" cy="704850"/>
          </a:xfrm>
        </p:spPr>
        <p:txBody>
          <a:bodyPr>
            <a:normAutofit fontScale="90000"/>
          </a:bodyPr>
          <a:lstStyle/>
          <a:p>
            <a:pPr eaLnBrk="1" hangingPunct="1"/>
            <a:r>
              <a:rPr lang="zh-CN" altLang="en-AU" smtClean="0"/>
              <a:t>英文字母使用频率用于密码分析</a:t>
            </a:r>
          </a:p>
        </p:txBody>
      </p:sp>
      <p:sp>
        <p:nvSpPr>
          <p:cNvPr id="39942" name="Rectangle 3"/>
          <p:cNvSpPr>
            <a:spLocks noGrp="1" noChangeArrowheads="1"/>
          </p:cNvSpPr>
          <p:nvPr>
            <p:ph type="body" idx="1"/>
          </p:nvPr>
        </p:nvSpPr>
        <p:spPr>
          <a:xfrm>
            <a:off x="395288" y="1412875"/>
            <a:ext cx="8280400" cy="4751388"/>
          </a:xfrm>
        </p:spPr>
        <p:txBody>
          <a:bodyPr/>
          <a:lstStyle/>
          <a:p>
            <a:pPr eaLnBrk="1" hangingPunct="1"/>
            <a:r>
              <a:rPr lang="zh-CN" altLang="en-AU" sz="2600" smtClean="0"/>
              <a:t>关键的一点，单表代换不能改变相关字母出现的频率 </a:t>
            </a:r>
          </a:p>
          <a:p>
            <a:pPr eaLnBrk="1" hangingPunct="1"/>
            <a:r>
              <a:rPr lang="zh-CN" altLang="en-AU" sz="2600" smtClean="0"/>
              <a:t>这是由阿拉伯科学家在公元九世纪就分析发现了</a:t>
            </a:r>
          </a:p>
          <a:p>
            <a:pPr eaLnBrk="1" hangingPunct="1"/>
            <a:r>
              <a:rPr lang="zh-CN" altLang="en-AU" sz="2600" smtClean="0"/>
              <a:t>所以，只要统计密文中字母出现的频率，与已知的统计值做比较就可以分析出相应明文字母了</a:t>
            </a:r>
          </a:p>
          <a:p>
            <a:pPr eaLnBrk="1" hangingPunct="1"/>
            <a:r>
              <a:rPr lang="zh-CN" altLang="en-AU" sz="2600" smtClean="0"/>
              <a:t>如果</a:t>
            </a:r>
            <a:r>
              <a:rPr lang="en-AU" altLang="zh-CN" sz="2600" smtClean="0"/>
              <a:t>Caesar</a:t>
            </a:r>
            <a:r>
              <a:rPr lang="zh-CN" altLang="en-AU" sz="2600" smtClean="0"/>
              <a:t>密码中字母呈现出通常的峰值和低谷，</a:t>
            </a:r>
            <a:r>
              <a:rPr lang="zh-CN" altLang="en-US" sz="2600" smtClean="0"/>
              <a:t>那么单表代换也会呈现相同的特性，比如：</a:t>
            </a:r>
            <a:endParaRPr lang="zh-CN" altLang="en-AU" sz="2600" smtClean="0"/>
          </a:p>
          <a:p>
            <a:pPr lvl="1" eaLnBrk="1" hangingPunct="1"/>
            <a:r>
              <a:rPr lang="zh-CN" altLang="en-AU" sz="2300" smtClean="0"/>
              <a:t>峰值在：</a:t>
            </a:r>
            <a:r>
              <a:rPr lang="en-AU" altLang="zh-CN" sz="2300" smtClean="0"/>
              <a:t>A-E-H-I, N-O, R-S-T</a:t>
            </a:r>
          </a:p>
          <a:p>
            <a:pPr lvl="1" eaLnBrk="1" hangingPunct="1"/>
            <a:r>
              <a:rPr lang="zh-CN" altLang="en-AU" sz="2300" smtClean="0"/>
              <a:t>低谷在：</a:t>
            </a:r>
            <a:r>
              <a:rPr lang="en-AU" altLang="zh-CN" sz="2300" smtClean="0"/>
              <a:t>J-K, Q, X-Z</a:t>
            </a:r>
          </a:p>
          <a:p>
            <a:pPr eaLnBrk="1" hangingPunct="1"/>
            <a:r>
              <a:rPr lang="zh-CN" altLang="en-AU" sz="2600" smtClean="0"/>
              <a:t>双字母、三字母出现特性表也会有助于破译密文</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5" name="Rectangle 2"/>
          <p:cNvSpPr>
            <a:spLocks noGrp="1" noChangeArrowheads="1"/>
          </p:cNvSpPr>
          <p:nvPr>
            <p:ph type="title"/>
          </p:nvPr>
        </p:nvSpPr>
        <p:spPr>
          <a:xfrm>
            <a:off x="539750" y="423863"/>
            <a:ext cx="7272338" cy="628650"/>
          </a:xfrm>
        </p:spPr>
        <p:txBody>
          <a:bodyPr>
            <a:normAutofit fontScale="90000"/>
          </a:bodyPr>
          <a:lstStyle/>
          <a:p>
            <a:pPr eaLnBrk="1" hangingPunct="1"/>
            <a:r>
              <a:rPr lang="zh-CN" altLang="en-US" smtClean="0"/>
              <a:t>单表代换密码攻击举例</a:t>
            </a:r>
            <a:endParaRPr lang="zh-CN" altLang="en-AU" smtClean="0"/>
          </a:p>
        </p:txBody>
      </p:sp>
      <p:sp>
        <p:nvSpPr>
          <p:cNvPr id="40966" name="Rectangle 3"/>
          <p:cNvSpPr>
            <a:spLocks noGrp="1" noChangeArrowheads="1"/>
          </p:cNvSpPr>
          <p:nvPr>
            <p:ph type="body" idx="1"/>
          </p:nvPr>
        </p:nvSpPr>
        <p:spPr>
          <a:xfrm>
            <a:off x="395288" y="1268413"/>
            <a:ext cx="7993062" cy="4608512"/>
          </a:xfrm>
        </p:spPr>
        <p:txBody>
          <a:bodyPr/>
          <a:lstStyle/>
          <a:p>
            <a:pPr eaLnBrk="1" hangingPunct="1">
              <a:lnSpc>
                <a:spcPct val="85000"/>
              </a:lnSpc>
              <a:spcBef>
                <a:spcPct val="30000"/>
              </a:spcBef>
            </a:pPr>
            <a:r>
              <a:rPr lang="zh-CN" altLang="en-US" sz="2600" smtClean="0"/>
              <a:t>给定密文</a:t>
            </a:r>
            <a:r>
              <a:rPr lang="en-US" altLang="zh-CN" sz="2600" smtClean="0"/>
              <a:t>:</a:t>
            </a:r>
          </a:p>
          <a:p>
            <a:pPr lvl="1" eaLnBrk="1" hangingPunct="1">
              <a:lnSpc>
                <a:spcPct val="85000"/>
              </a:lnSpc>
              <a:spcBef>
                <a:spcPct val="30000"/>
              </a:spcBef>
              <a:buFont typeface="Wingdings" pitchFamily="2" charset="2"/>
              <a:buNone/>
            </a:pPr>
            <a:r>
              <a:rPr lang="en-AU" altLang="zh-CN" sz="2000" b="1" smtClean="0">
                <a:latin typeface="Courier New" pitchFamily="49" charset="0"/>
              </a:rPr>
              <a:t>UZQSOVUOHXMOPVGPOZPEVSGZWSZOPFPESXUDBMETSXAIZ</a:t>
            </a:r>
          </a:p>
          <a:p>
            <a:pPr lvl="1" eaLnBrk="1" hangingPunct="1">
              <a:lnSpc>
                <a:spcPct val="85000"/>
              </a:lnSpc>
              <a:spcBef>
                <a:spcPct val="30000"/>
              </a:spcBef>
              <a:buFont typeface="Wingdings" pitchFamily="2" charset="2"/>
              <a:buNone/>
            </a:pPr>
            <a:r>
              <a:rPr lang="en-AU" altLang="zh-CN" sz="2000" b="1" smtClean="0">
                <a:latin typeface="Courier New" pitchFamily="49" charset="0"/>
              </a:rPr>
              <a:t>VUEPHZHMDZSHZOWSFPAPPDTSVPQUZWYMXUZUHSX</a:t>
            </a:r>
          </a:p>
          <a:p>
            <a:pPr lvl="1" eaLnBrk="1" hangingPunct="1">
              <a:lnSpc>
                <a:spcPct val="85000"/>
              </a:lnSpc>
              <a:spcBef>
                <a:spcPct val="30000"/>
              </a:spcBef>
              <a:buFont typeface="Wingdings" pitchFamily="2" charset="2"/>
              <a:buNone/>
            </a:pPr>
            <a:r>
              <a:rPr lang="en-AU" altLang="zh-CN" sz="2000" b="1" smtClean="0">
                <a:latin typeface="Courier New" pitchFamily="49" charset="0"/>
              </a:rPr>
              <a:t>EPYEPOPDZSZUFPOMBZWPFUPZHMDJUDTMOHMQ</a:t>
            </a:r>
            <a:endParaRPr lang="en-US" altLang="zh-CN" b="1" smtClean="0"/>
          </a:p>
          <a:p>
            <a:pPr eaLnBrk="1" hangingPunct="1">
              <a:lnSpc>
                <a:spcPct val="85000"/>
              </a:lnSpc>
              <a:spcBef>
                <a:spcPct val="30000"/>
              </a:spcBef>
            </a:pPr>
            <a:r>
              <a:rPr lang="zh-CN" altLang="en-US" sz="2600" smtClean="0"/>
              <a:t>统计相关字母出现的次数 </a:t>
            </a:r>
            <a:r>
              <a:rPr lang="en-US" altLang="zh-CN" sz="2600" smtClean="0"/>
              <a:t>(see textbook)</a:t>
            </a:r>
          </a:p>
          <a:p>
            <a:pPr eaLnBrk="1" hangingPunct="1">
              <a:lnSpc>
                <a:spcPct val="85000"/>
              </a:lnSpc>
              <a:spcBef>
                <a:spcPct val="30000"/>
              </a:spcBef>
            </a:pPr>
            <a:r>
              <a:rPr lang="zh-CN" altLang="en-US" sz="2600" smtClean="0"/>
              <a:t>可以猜测</a:t>
            </a:r>
            <a:r>
              <a:rPr lang="en-US" altLang="zh-CN" sz="2600" smtClean="0"/>
              <a:t>P</a:t>
            </a:r>
            <a:r>
              <a:rPr lang="zh-CN" altLang="en-US" sz="2600" smtClean="0"/>
              <a:t>和</a:t>
            </a:r>
            <a:r>
              <a:rPr lang="en-US" altLang="zh-CN" sz="2600" smtClean="0"/>
              <a:t>Z</a:t>
            </a:r>
            <a:r>
              <a:rPr lang="zh-CN" altLang="en-US" sz="2600" smtClean="0"/>
              <a:t>是</a:t>
            </a:r>
            <a:r>
              <a:rPr lang="en-US" altLang="zh-CN" sz="2600" smtClean="0"/>
              <a:t>e</a:t>
            </a:r>
            <a:r>
              <a:rPr lang="zh-CN" altLang="en-US" sz="2600" smtClean="0"/>
              <a:t>和</a:t>
            </a:r>
            <a:r>
              <a:rPr lang="en-US" altLang="zh-CN" sz="2600" smtClean="0"/>
              <a:t>t</a:t>
            </a:r>
            <a:r>
              <a:rPr lang="zh-CN" altLang="en-US" sz="2600" smtClean="0"/>
              <a:t>，</a:t>
            </a:r>
            <a:r>
              <a:rPr lang="en-US" altLang="zh-CN" sz="2600" smtClean="0"/>
              <a:t>ZW</a:t>
            </a:r>
            <a:r>
              <a:rPr lang="zh-CN" altLang="en-US" sz="2600" smtClean="0"/>
              <a:t>是</a:t>
            </a:r>
            <a:r>
              <a:rPr lang="en-US" altLang="zh-CN" sz="2600" smtClean="0"/>
              <a:t>th</a:t>
            </a:r>
            <a:r>
              <a:rPr lang="zh-CN" altLang="en-US" sz="2600" smtClean="0"/>
              <a:t>，这样</a:t>
            </a:r>
            <a:r>
              <a:rPr lang="en-US" altLang="zh-CN" sz="2600" smtClean="0"/>
              <a:t>ZWP</a:t>
            </a:r>
            <a:r>
              <a:rPr lang="zh-CN" altLang="en-US" sz="2600" smtClean="0"/>
              <a:t>就是</a:t>
            </a:r>
            <a:r>
              <a:rPr lang="en-US" altLang="zh-CN" sz="2600" smtClean="0"/>
              <a:t>the</a:t>
            </a:r>
          </a:p>
          <a:p>
            <a:pPr eaLnBrk="1" hangingPunct="1">
              <a:lnSpc>
                <a:spcPct val="85000"/>
              </a:lnSpc>
              <a:spcBef>
                <a:spcPct val="30000"/>
              </a:spcBef>
            </a:pPr>
            <a:r>
              <a:rPr lang="zh-CN" altLang="en-US" sz="2600" smtClean="0"/>
              <a:t>这样反复试验并不断修正错误，最后可得：</a:t>
            </a:r>
          </a:p>
          <a:p>
            <a:pPr lvl="1" eaLnBrk="1" hangingPunct="1">
              <a:lnSpc>
                <a:spcPct val="85000"/>
              </a:lnSpc>
              <a:spcBef>
                <a:spcPct val="30000"/>
              </a:spcBef>
              <a:buFont typeface="Wingdings" pitchFamily="2" charset="2"/>
              <a:buNone/>
            </a:pPr>
            <a:r>
              <a:rPr lang="en-AU" altLang="zh-CN" sz="2000" smtClean="0">
                <a:latin typeface="Courier New" pitchFamily="49" charset="0"/>
              </a:rPr>
              <a:t>  </a:t>
            </a:r>
            <a:r>
              <a:rPr lang="en-AU" altLang="zh-CN" sz="2000" b="1" smtClean="0">
                <a:latin typeface="Courier New" pitchFamily="49" charset="0"/>
              </a:rPr>
              <a:t>it was disclosed yesterday that several informal but direct contacts have been made with political representatives of the viet cong in moscow</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3" name="Rectangle 2"/>
          <p:cNvSpPr>
            <a:spLocks noGrp="1" noChangeArrowheads="1"/>
          </p:cNvSpPr>
          <p:nvPr>
            <p:ph type="title"/>
          </p:nvPr>
        </p:nvSpPr>
        <p:spPr>
          <a:xfrm>
            <a:off x="457200" y="333375"/>
            <a:ext cx="7543800" cy="863600"/>
          </a:xfrm>
        </p:spPr>
        <p:txBody>
          <a:bodyPr/>
          <a:lstStyle/>
          <a:p>
            <a:pPr eaLnBrk="1" hangingPunct="1"/>
            <a:r>
              <a:rPr lang="zh-CN" altLang="en-US" dirty="0" smtClean="0"/>
              <a:t>密码学近现代演变过程</a:t>
            </a:r>
            <a:r>
              <a:rPr lang="en-US" altLang="zh-CN" sz="3500" dirty="0" smtClean="0"/>
              <a:t>(1)</a:t>
            </a:r>
            <a:endParaRPr lang="en-US" altLang="zh-CN" sz="3000" dirty="0" smtClean="0"/>
          </a:p>
        </p:txBody>
      </p:sp>
      <p:sp>
        <p:nvSpPr>
          <p:cNvPr id="7174" name="Rectangle 3"/>
          <p:cNvSpPr>
            <a:spLocks noGrp="1" noChangeArrowheads="1"/>
          </p:cNvSpPr>
          <p:nvPr>
            <p:ph type="body" sz="half" idx="1"/>
          </p:nvPr>
        </p:nvSpPr>
        <p:spPr>
          <a:xfrm>
            <a:off x="468313" y="1628775"/>
            <a:ext cx="7848600" cy="4176713"/>
          </a:xfrm>
        </p:spPr>
        <p:txBody>
          <a:bodyPr/>
          <a:lstStyle/>
          <a:p>
            <a:pPr eaLnBrk="1" hangingPunct="1">
              <a:lnSpc>
                <a:spcPct val="95000"/>
              </a:lnSpc>
            </a:pPr>
            <a:r>
              <a:rPr lang="en-US" altLang="zh-CN" sz="2600" smtClean="0"/>
              <a:t>1918, William Friedman’s The Index of        Coincidence and its Applications in       Cryptography</a:t>
            </a:r>
          </a:p>
          <a:p>
            <a:pPr eaLnBrk="1" hangingPunct="1">
              <a:lnSpc>
                <a:spcPct val="95000"/>
              </a:lnSpc>
            </a:pPr>
            <a:r>
              <a:rPr lang="en-US" altLang="zh-CN" sz="2600" b="1" smtClean="0"/>
              <a:t>William Frederick Friedman</a:t>
            </a:r>
            <a:r>
              <a:rPr lang="en-US" altLang="zh-CN" sz="2600" smtClean="0"/>
              <a:t> (Sept. 24,1891 –      Nov. 12, 1969) </a:t>
            </a:r>
            <a:r>
              <a:rPr lang="zh-CN" altLang="en-US" sz="2600" smtClean="0"/>
              <a:t>美国陆军密码专家。</a:t>
            </a:r>
            <a:r>
              <a:rPr lang="en-US" altLang="zh-CN" sz="2600" smtClean="0"/>
              <a:t>1930</a:t>
            </a:r>
            <a:r>
              <a:rPr lang="zh-CN" altLang="en-US" sz="2600" smtClean="0"/>
              <a:t>年代，他领导了陆军的一个研究部门</a:t>
            </a:r>
            <a:r>
              <a:rPr lang="en-US" altLang="zh-CN" sz="2600" smtClean="0"/>
              <a:t>Signals Intelligence Service (SIS)</a:t>
            </a:r>
            <a:r>
              <a:rPr lang="zh-CN" altLang="en-US" sz="2600" smtClean="0"/>
              <a:t>，其中一部分服务一直延续到五十年代。三十年代晚期，在他的指导下，</a:t>
            </a:r>
            <a:r>
              <a:rPr lang="en-US" altLang="zh-CN" sz="2600" smtClean="0"/>
              <a:t>Frank Rowlett </a:t>
            </a:r>
            <a:r>
              <a:rPr lang="zh-CN" altLang="en-US" sz="2600" smtClean="0"/>
              <a:t>破解了日本人的</a:t>
            </a:r>
            <a:r>
              <a:rPr lang="en-US" altLang="zh-CN" sz="2600" smtClean="0"/>
              <a:t>PURPLE</a:t>
            </a:r>
            <a:r>
              <a:rPr lang="zh-CN" altLang="en-US" sz="2600" smtClean="0"/>
              <a:t>加密机</a:t>
            </a:r>
            <a:r>
              <a:rPr lang="en-US" altLang="zh-CN" sz="2600" smtClean="0"/>
              <a:t>(</a:t>
            </a:r>
            <a:r>
              <a:rPr lang="zh-CN" altLang="en-US" sz="2600" smtClean="0"/>
              <a:t>紫密</a:t>
            </a:r>
            <a:r>
              <a:rPr lang="en-US" altLang="zh-CN" sz="2600" smtClean="0"/>
              <a:t>)</a:t>
            </a:r>
            <a:r>
              <a:rPr lang="zh-CN" altLang="en-US" sz="2600" smtClean="0"/>
              <a:t>，截获了日本的大量外交和军事的秘密。</a:t>
            </a:r>
          </a:p>
        </p:txBody>
      </p:sp>
      <p:pic>
        <p:nvPicPr>
          <p:cNvPr id="7175" name="Picture 4" descr="200px-William-Friedman"/>
          <p:cNvPicPr>
            <a:picLocks noChangeAspect="1" noChangeArrowheads="1"/>
          </p:cNvPicPr>
          <p:nvPr/>
        </p:nvPicPr>
        <p:blipFill>
          <a:blip r:embed="rId2" cstate="print"/>
          <a:srcRect/>
          <a:stretch>
            <a:fillRect/>
          </a:stretch>
        </p:blipFill>
        <p:spPr bwMode="auto">
          <a:xfrm>
            <a:off x="7286644" y="714356"/>
            <a:ext cx="1507482" cy="188435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9" name="Rectangle 2"/>
          <p:cNvSpPr>
            <a:spLocks noGrp="1" noChangeArrowheads="1"/>
          </p:cNvSpPr>
          <p:nvPr>
            <p:ph type="title"/>
          </p:nvPr>
        </p:nvSpPr>
        <p:spPr>
          <a:xfrm>
            <a:off x="468313" y="404813"/>
            <a:ext cx="7129462" cy="720725"/>
          </a:xfrm>
        </p:spPr>
        <p:txBody>
          <a:bodyPr/>
          <a:lstStyle/>
          <a:p>
            <a:pPr eaLnBrk="1" hangingPunct="1"/>
            <a:r>
              <a:rPr lang="en-AU" altLang="zh-CN" smtClean="0">
                <a:latin typeface="Copperplate Gothic Bold" pitchFamily="34" charset="0"/>
              </a:rPr>
              <a:t>2.2.3 Playfair</a:t>
            </a:r>
            <a:r>
              <a:rPr lang="zh-CN" altLang="en-AU" smtClean="0"/>
              <a:t>密码</a:t>
            </a:r>
          </a:p>
        </p:txBody>
      </p:sp>
      <p:sp>
        <p:nvSpPr>
          <p:cNvPr id="41990" name="Rectangle 3"/>
          <p:cNvSpPr>
            <a:spLocks noGrp="1" noChangeArrowheads="1"/>
          </p:cNvSpPr>
          <p:nvPr>
            <p:ph type="body" idx="1"/>
          </p:nvPr>
        </p:nvSpPr>
        <p:spPr>
          <a:xfrm>
            <a:off x="250825" y="1412875"/>
            <a:ext cx="8207375" cy="4464050"/>
          </a:xfrm>
        </p:spPr>
        <p:txBody>
          <a:bodyPr/>
          <a:lstStyle/>
          <a:p>
            <a:pPr eaLnBrk="1" hangingPunct="1"/>
            <a:r>
              <a:rPr lang="zh-CN" altLang="en-AU" sz="2600" dirty="0" smtClean="0"/>
              <a:t>单表代换尽管有大量的密钥，也不能提供足够的安全性，因为密文中残留了大量的明文结构，一种解决办法是引进多表代换密码。</a:t>
            </a:r>
          </a:p>
          <a:p>
            <a:pPr eaLnBrk="1" hangingPunct="1"/>
            <a:r>
              <a:rPr lang="en-AU" altLang="zh-CN" sz="2600" dirty="0" err="1" smtClean="0"/>
              <a:t>Playfair</a:t>
            </a:r>
            <a:r>
              <a:rPr lang="zh-CN" altLang="en-AU" sz="2600" dirty="0" smtClean="0"/>
              <a:t>密码是最著名的代换密码，它把明文中的双字母音节作为一个单元转换成密文的双字母音节。</a:t>
            </a:r>
          </a:p>
          <a:p>
            <a:pPr eaLnBrk="1" hangingPunct="1"/>
            <a:r>
              <a:rPr lang="en-AU" altLang="zh-CN" sz="2600" dirty="0" err="1" smtClean="0"/>
              <a:t>Playfair</a:t>
            </a:r>
            <a:r>
              <a:rPr lang="zh-CN" altLang="en-AU" sz="2600" dirty="0" smtClean="0"/>
              <a:t>密码是由英国科学家</a:t>
            </a:r>
            <a:r>
              <a:rPr lang="en-AU" altLang="zh-CN" sz="2600" dirty="0" smtClean="0"/>
              <a:t>Charles Wheatstone</a:t>
            </a:r>
            <a:r>
              <a:rPr lang="zh-CN" altLang="en-AU" sz="2600" dirty="0" smtClean="0"/>
              <a:t>在</a:t>
            </a:r>
            <a:r>
              <a:rPr lang="en-AU" altLang="zh-CN" sz="2600" dirty="0" smtClean="0"/>
              <a:t>1854</a:t>
            </a:r>
            <a:r>
              <a:rPr lang="zh-CN" altLang="en-AU" sz="2600" dirty="0" smtClean="0"/>
              <a:t>年发明的，用了他的朋友</a:t>
            </a:r>
            <a:r>
              <a:rPr lang="en-AU" altLang="zh-CN" sz="2600" dirty="0" smtClean="0"/>
              <a:t>Baron </a:t>
            </a:r>
            <a:r>
              <a:rPr lang="en-AU" altLang="zh-CN" sz="2600" dirty="0" err="1" smtClean="0"/>
              <a:t>Playfair</a:t>
            </a:r>
            <a:r>
              <a:rPr lang="zh-CN" altLang="en-AU" sz="2600" dirty="0" smtClean="0"/>
              <a:t>的名字命名。</a:t>
            </a:r>
          </a:p>
          <a:p>
            <a:pPr eaLnBrk="1" hangingPunct="1"/>
            <a:r>
              <a:rPr lang="en-AU" altLang="zh-CN" sz="2600" dirty="0" err="1" smtClean="0"/>
              <a:t>Playfair</a:t>
            </a:r>
            <a:r>
              <a:rPr lang="zh-CN" altLang="en-AU" sz="2600" dirty="0" smtClean="0"/>
              <a:t>算法基于一个由密钥词构成的</a:t>
            </a:r>
            <a:r>
              <a:rPr lang="en-AU" altLang="zh-CN" sz="2600" dirty="0" smtClean="0"/>
              <a:t>5x5</a:t>
            </a:r>
            <a:r>
              <a:rPr lang="zh-CN" altLang="en-AU" sz="2600" dirty="0" smtClean="0"/>
              <a:t>字母矩阵</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p:cNvSpPr>
            <a:spLocks noGrp="1" noChangeArrowheads="1"/>
          </p:cNvSpPr>
          <p:nvPr>
            <p:ph type="title"/>
          </p:nvPr>
        </p:nvSpPr>
        <p:spPr>
          <a:xfrm>
            <a:off x="611188" y="333375"/>
            <a:ext cx="7273925" cy="695325"/>
          </a:xfrm>
        </p:spPr>
        <p:txBody>
          <a:bodyPr>
            <a:normAutofit fontScale="90000"/>
          </a:bodyPr>
          <a:lstStyle/>
          <a:p>
            <a:pPr eaLnBrk="1" hangingPunct="1"/>
            <a:r>
              <a:rPr lang="en-AU" altLang="zh-CN" smtClean="0">
                <a:latin typeface="Copperplate Gothic Bold" pitchFamily="34" charset="0"/>
              </a:rPr>
              <a:t>Playfair</a:t>
            </a:r>
            <a:r>
              <a:rPr lang="zh-CN" altLang="en-AU" smtClean="0"/>
              <a:t>密码的密钥矩阵</a:t>
            </a:r>
          </a:p>
        </p:txBody>
      </p:sp>
      <p:sp>
        <p:nvSpPr>
          <p:cNvPr id="43014" name="Rectangle 3"/>
          <p:cNvSpPr>
            <a:spLocks noGrp="1" noChangeArrowheads="1"/>
          </p:cNvSpPr>
          <p:nvPr>
            <p:ph type="body" sz="half" idx="1"/>
          </p:nvPr>
        </p:nvSpPr>
        <p:spPr>
          <a:xfrm>
            <a:off x="468313" y="1125538"/>
            <a:ext cx="8066087" cy="1871662"/>
          </a:xfrm>
        </p:spPr>
        <p:txBody>
          <a:bodyPr/>
          <a:lstStyle/>
          <a:p>
            <a:pPr eaLnBrk="1" hangingPunct="1"/>
            <a:r>
              <a:rPr lang="zh-CN" altLang="en-AU" sz="2600" smtClean="0"/>
              <a:t>假定使用的密钥词是</a:t>
            </a:r>
            <a:r>
              <a:rPr lang="en-AU" altLang="zh-CN" sz="2600" smtClean="0"/>
              <a:t>MONARCHY</a:t>
            </a:r>
          </a:p>
          <a:p>
            <a:pPr eaLnBrk="1" hangingPunct="1"/>
            <a:r>
              <a:rPr lang="zh-CN" altLang="en-AU" sz="2600" smtClean="0"/>
              <a:t>先在</a:t>
            </a:r>
            <a:r>
              <a:rPr lang="en-AU" altLang="zh-CN" sz="2600" smtClean="0"/>
              <a:t>5x5</a:t>
            </a:r>
            <a:r>
              <a:rPr lang="zh-CN" altLang="en-AU" sz="2600" smtClean="0"/>
              <a:t>矩阵中填上密钥词，去掉重复字母 </a:t>
            </a:r>
          </a:p>
          <a:p>
            <a:pPr eaLnBrk="1" hangingPunct="1"/>
            <a:r>
              <a:rPr lang="zh-CN" altLang="en-AU" sz="2600" smtClean="0"/>
              <a:t>再将剩余的字母按字母表的顺序从左至右、从上至下填在矩阵剩下的格子中，</a:t>
            </a:r>
            <a:r>
              <a:rPr lang="en-AU" altLang="zh-CN" sz="2600" smtClean="0"/>
              <a:t>I</a:t>
            </a:r>
            <a:r>
              <a:rPr lang="zh-CN" altLang="en-AU" sz="2600" smtClean="0"/>
              <a:t>和</a:t>
            </a:r>
            <a:r>
              <a:rPr lang="en-AU" altLang="zh-CN" sz="2600" smtClean="0"/>
              <a:t>J</a:t>
            </a:r>
            <a:r>
              <a:rPr lang="zh-CN" altLang="en-AU" sz="2600" smtClean="0"/>
              <a:t>当作一个字母</a:t>
            </a:r>
          </a:p>
        </p:txBody>
      </p:sp>
      <p:graphicFrame>
        <p:nvGraphicFramePr>
          <p:cNvPr id="460857" name="Group 57"/>
          <p:cNvGraphicFramePr>
            <a:graphicFrameLocks noGrp="1"/>
          </p:cNvGraphicFramePr>
          <p:nvPr>
            <p:ph sz="half" idx="2"/>
          </p:nvPr>
        </p:nvGraphicFramePr>
        <p:xfrm>
          <a:off x="755650" y="3141663"/>
          <a:ext cx="7081838" cy="2151380"/>
        </p:xfrm>
        <a:graphic>
          <a:graphicData uri="http://schemas.openxmlformats.org/drawingml/2006/table">
            <a:tbl>
              <a:tblPr/>
              <a:tblGrid>
                <a:gridCol w="1336675"/>
                <a:gridCol w="1357313"/>
                <a:gridCol w="1462087"/>
                <a:gridCol w="1387475"/>
                <a:gridCol w="1538288"/>
              </a:tblGrid>
              <a:tr h="3873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AU" altLang="zh-CN" sz="2200" b="1" i="0" u="none" strike="noStrike" cap="none" normalizeH="0" baseline="0" smtClean="0">
                          <a:ln>
                            <a:noFill/>
                          </a:ln>
                          <a:solidFill>
                            <a:schemeClr val="tx1"/>
                          </a:solidFill>
                          <a:effectLst/>
                          <a:latin typeface="Courier New" pitchFamily="49" charset="0"/>
                          <a:ea typeface="黑体" pitchFamily="49" charset="-122"/>
                        </a:rPr>
                        <a:t>M</a:t>
                      </a:r>
                      <a:endParaRPr kumimoji="0" lang="en-US" altLang="zh-CN" sz="2200" b="1" i="0" u="none" strike="noStrike" cap="none" normalizeH="0" baseline="0" smtClean="0">
                        <a:ln>
                          <a:noFill/>
                        </a:ln>
                        <a:solidFill>
                          <a:schemeClr val="tx1"/>
                        </a:solidFill>
                        <a:effectLst/>
                        <a:latin typeface="Courier New" pitchFamily="49" charset="0"/>
                        <a:ea typeface="黑体"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AU" altLang="zh-CN" sz="2200" b="1" i="0" u="none" strike="noStrike" cap="none" normalizeH="0" baseline="0" smtClean="0">
                          <a:ln>
                            <a:noFill/>
                          </a:ln>
                          <a:solidFill>
                            <a:schemeClr val="tx1"/>
                          </a:solidFill>
                          <a:effectLst/>
                          <a:latin typeface="Courier New" pitchFamily="49" charset="0"/>
                          <a:ea typeface="黑体" pitchFamily="49" charset="-122"/>
                        </a:rPr>
                        <a:t>O</a:t>
                      </a:r>
                      <a:endParaRPr kumimoji="0" lang="en-US" altLang="zh-CN" sz="2200" b="1" i="0" u="none" strike="noStrike" cap="none" normalizeH="0" baseline="0" smtClean="0">
                        <a:ln>
                          <a:noFill/>
                        </a:ln>
                        <a:solidFill>
                          <a:schemeClr val="tx1"/>
                        </a:solidFill>
                        <a:effectLst/>
                        <a:latin typeface="Courier New" pitchFamily="49"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AU" altLang="zh-CN" sz="2200" b="1" i="0" u="none" strike="noStrike" cap="none" normalizeH="0" baseline="0" smtClean="0">
                          <a:ln>
                            <a:noFill/>
                          </a:ln>
                          <a:solidFill>
                            <a:schemeClr val="tx1"/>
                          </a:solidFill>
                          <a:effectLst/>
                          <a:latin typeface="Courier New" pitchFamily="49" charset="0"/>
                          <a:ea typeface="黑体" pitchFamily="49" charset="-122"/>
                        </a:rPr>
                        <a:t>N</a:t>
                      </a:r>
                      <a:endParaRPr kumimoji="0" lang="en-US" altLang="zh-CN" sz="2200" b="1" i="0" u="none" strike="noStrike" cap="none" normalizeH="0" baseline="0" smtClean="0">
                        <a:ln>
                          <a:noFill/>
                        </a:ln>
                        <a:solidFill>
                          <a:schemeClr val="tx1"/>
                        </a:solidFill>
                        <a:effectLst/>
                        <a:latin typeface="Courier New" pitchFamily="49"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AU" altLang="zh-CN" sz="2200" b="1" i="0" u="none" strike="noStrike" cap="none" normalizeH="0" baseline="0" smtClean="0">
                          <a:ln>
                            <a:noFill/>
                          </a:ln>
                          <a:solidFill>
                            <a:schemeClr val="tx1"/>
                          </a:solidFill>
                          <a:effectLst/>
                          <a:latin typeface="Courier New" pitchFamily="49" charset="0"/>
                          <a:ea typeface="黑体" pitchFamily="49" charset="-122"/>
                        </a:rPr>
                        <a:t>A</a:t>
                      </a:r>
                      <a:endParaRPr kumimoji="0" lang="en-US" altLang="zh-CN" sz="2200" b="1" i="0" u="none" strike="noStrike" cap="none" normalizeH="0" baseline="0" smtClean="0">
                        <a:ln>
                          <a:noFill/>
                        </a:ln>
                        <a:solidFill>
                          <a:schemeClr val="tx1"/>
                        </a:solidFill>
                        <a:effectLst/>
                        <a:latin typeface="Courier New" pitchFamily="49"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AU" altLang="zh-CN" sz="2200" b="1" i="0" u="none" strike="noStrike" cap="none" normalizeH="0" baseline="0" smtClean="0">
                          <a:ln>
                            <a:noFill/>
                          </a:ln>
                          <a:solidFill>
                            <a:schemeClr val="tx1"/>
                          </a:solidFill>
                          <a:effectLst/>
                          <a:latin typeface="Courier New" pitchFamily="49" charset="0"/>
                          <a:ea typeface="黑体" pitchFamily="49" charset="-122"/>
                        </a:rPr>
                        <a:t>R</a:t>
                      </a:r>
                      <a:endParaRPr kumimoji="0" lang="en-US" altLang="zh-CN" sz="2200" b="1" i="0" u="none" strike="noStrike" cap="none" normalizeH="0" baseline="0" smtClean="0">
                        <a:ln>
                          <a:noFill/>
                        </a:ln>
                        <a:solidFill>
                          <a:schemeClr val="tx1"/>
                        </a:solidFill>
                        <a:effectLst/>
                        <a:latin typeface="Courier New" pitchFamily="49" charset="0"/>
                        <a:ea typeface="黑体"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r>
              <a:tr h="38893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200" b="1" i="0" u="none" strike="noStrike" cap="none" normalizeH="0" baseline="0" smtClean="0">
                          <a:ln>
                            <a:noFill/>
                          </a:ln>
                          <a:solidFill>
                            <a:schemeClr val="tx1"/>
                          </a:solidFill>
                          <a:effectLst/>
                          <a:latin typeface="Courier New" pitchFamily="49" charset="0"/>
                          <a:ea typeface="黑体" pitchFamily="49" charset="-122"/>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AU" altLang="zh-CN" sz="2200" b="1" i="0" u="none" strike="noStrike" cap="none" normalizeH="0" baseline="0" smtClean="0">
                          <a:ln>
                            <a:noFill/>
                          </a:ln>
                          <a:solidFill>
                            <a:schemeClr val="tx1"/>
                          </a:solidFill>
                          <a:effectLst/>
                          <a:latin typeface="Courier New" pitchFamily="49" charset="0"/>
                          <a:ea typeface="黑体" pitchFamily="49" charset="-122"/>
                        </a:rPr>
                        <a:t>H</a:t>
                      </a:r>
                      <a:endParaRPr kumimoji="0" lang="en-US" altLang="zh-CN" sz="2200" b="1" i="0" u="none" strike="noStrike" cap="none" normalizeH="0" baseline="0" smtClean="0">
                        <a:ln>
                          <a:noFill/>
                        </a:ln>
                        <a:solidFill>
                          <a:schemeClr val="tx1"/>
                        </a:solidFill>
                        <a:effectLst/>
                        <a:latin typeface="Courier New" pitchFamily="49"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AU" altLang="zh-CN" sz="2200" b="1" i="0" u="none" strike="noStrike" cap="none" normalizeH="0" baseline="0" smtClean="0">
                          <a:ln>
                            <a:noFill/>
                          </a:ln>
                          <a:solidFill>
                            <a:schemeClr val="tx1"/>
                          </a:solidFill>
                          <a:effectLst/>
                          <a:latin typeface="Courier New" pitchFamily="49" charset="0"/>
                          <a:ea typeface="黑体" pitchFamily="49" charset="-122"/>
                        </a:rPr>
                        <a:t>Y</a:t>
                      </a:r>
                      <a:endParaRPr kumimoji="0" lang="en-US" altLang="zh-CN" sz="2200" b="1" i="0" u="none" strike="noStrike" cap="none" normalizeH="0" baseline="0" smtClean="0">
                        <a:ln>
                          <a:noFill/>
                        </a:ln>
                        <a:solidFill>
                          <a:schemeClr val="tx1"/>
                        </a:solidFill>
                        <a:effectLst/>
                        <a:latin typeface="Courier New" pitchFamily="49"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AU" altLang="zh-CN" sz="2200" b="1" i="0" u="none" strike="noStrike" cap="none" normalizeH="0" baseline="0" smtClean="0">
                          <a:ln>
                            <a:noFill/>
                          </a:ln>
                          <a:solidFill>
                            <a:schemeClr val="tx1"/>
                          </a:solidFill>
                          <a:effectLst/>
                          <a:latin typeface="Courier New" pitchFamily="49" charset="0"/>
                          <a:ea typeface="黑体" pitchFamily="49" charset="-122"/>
                        </a:rPr>
                        <a:t>B</a:t>
                      </a:r>
                      <a:endParaRPr kumimoji="0" lang="en-US" altLang="zh-CN" sz="2200" b="1" i="0" u="none" strike="noStrike" cap="none" normalizeH="0" baseline="0" smtClean="0">
                        <a:ln>
                          <a:noFill/>
                        </a:ln>
                        <a:solidFill>
                          <a:schemeClr val="tx1"/>
                        </a:solidFill>
                        <a:effectLst/>
                        <a:latin typeface="Courier New" pitchFamily="49"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AU" altLang="zh-CN" sz="2200" b="1" i="0" u="none" strike="noStrike" cap="none" normalizeH="0" baseline="0" smtClean="0">
                          <a:ln>
                            <a:noFill/>
                          </a:ln>
                          <a:solidFill>
                            <a:schemeClr val="tx1"/>
                          </a:solidFill>
                          <a:effectLst/>
                          <a:latin typeface="Courier New" pitchFamily="49" charset="0"/>
                          <a:ea typeface="黑体" pitchFamily="49" charset="-122"/>
                        </a:rPr>
                        <a:t>D</a:t>
                      </a:r>
                      <a:endParaRPr kumimoji="0" lang="en-US" altLang="zh-CN" sz="2200" b="1" i="0" u="none" strike="noStrike" cap="none" normalizeH="0" baseline="0" smtClean="0">
                        <a:ln>
                          <a:noFill/>
                        </a:ln>
                        <a:solidFill>
                          <a:schemeClr val="tx1"/>
                        </a:solidFill>
                        <a:effectLst/>
                        <a:latin typeface="Courier New" pitchFamily="49" charset="0"/>
                        <a:ea typeface="黑体"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45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AU" altLang="zh-CN" sz="2200" b="1" i="0" u="none" strike="noStrike" cap="none" normalizeH="0" baseline="0" smtClean="0">
                          <a:ln>
                            <a:noFill/>
                          </a:ln>
                          <a:solidFill>
                            <a:schemeClr val="tx1"/>
                          </a:solidFill>
                          <a:effectLst/>
                          <a:latin typeface="Courier New" pitchFamily="49" charset="0"/>
                          <a:ea typeface="黑体" pitchFamily="49" charset="-122"/>
                        </a:rPr>
                        <a:t>E</a:t>
                      </a:r>
                      <a:endParaRPr kumimoji="0" lang="en-US" altLang="zh-CN" sz="2200" b="1" i="0" u="none" strike="noStrike" cap="none" normalizeH="0" baseline="0" smtClean="0">
                        <a:ln>
                          <a:noFill/>
                        </a:ln>
                        <a:solidFill>
                          <a:schemeClr val="tx1"/>
                        </a:solidFill>
                        <a:effectLst/>
                        <a:latin typeface="Courier New" pitchFamily="49" charset="0"/>
                        <a:ea typeface="黑体"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AU" altLang="zh-CN" sz="2200" b="1" i="0" u="none" strike="noStrike" cap="none" normalizeH="0" baseline="0" smtClean="0">
                          <a:ln>
                            <a:noFill/>
                          </a:ln>
                          <a:solidFill>
                            <a:schemeClr val="tx1"/>
                          </a:solidFill>
                          <a:effectLst/>
                          <a:latin typeface="Courier New" pitchFamily="49" charset="0"/>
                          <a:ea typeface="黑体" pitchFamily="49" charset="-122"/>
                        </a:rPr>
                        <a:t>F</a:t>
                      </a:r>
                      <a:endParaRPr kumimoji="0" lang="en-US" altLang="zh-CN" sz="2200" b="1" i="0" u="none" strike="noStrike" cap="none" normalizeH="0" baseline="0" smtClean="0">
                        <a:ln>
                          <a:noFill/>
                        </a:ln>
                        <a:solidFill>
                          <a:schemeClr val="tx1"/>
                        </a:solidFill>
                        <a:effectLst/>
                        <a:latin typeface="Courier New" pitchFamily="49"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AU" altLang="zh-CN" sz="2200" b="1" i="0" u="none" strike="noStrike" cap="none" normalizeH="0" baseline="0" smtClean="0">
                          <a:ln>
                            <a:noFill/>
                          </a:ln>
                          <a:solidFill>
                            <a:schemeClr val="tx1"/>
                          </a:solidFill>
                          <a:effectLst/>
                          <a:latin typeface="Courier New" pitchFamily="49" charset="0"/>
                          <a:ea typeface="黑体" pitchFamily="49" charset="-122"/>
                        </a:rPr>
                        <a:t>G</a:t>
                      </a:r>
                      <a:endParaRPr kumimoji="0" lang="en-US" altLang="zh-CN" sz="2200" b="1" i="0" u="none" strike="noStrike" cap="none" normalizeH="0" baseline="0" smtClean="0">
                        <a:ln>
                          <a:noFill/>
                        </a:ln>
                        <a:solidFill>
                          <a:schemeClr val="tx1"/>
                        </a:solidFill>
                        <a:effectLst/>
                        <a:latin typeface="Courier New" pitchFamily="49"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AU" altLang="zh-CN" sz="2200" b="1" i="0" u="none" strike="noStrike" cap="none" normalizeH="0" baseline="0" smtClean="0">
                          <a:ln>
                            <a:noFill/>
                          </a:ln>
                          <a:solidFill>
                            <a:schemeClr val="tx1"/>
                          </a:solidFill>
                          <a:effectLst/>
                          <a:latin typeface="Courier New" pitchFamily="49" charset="0"/>
                          <a:ea typeface="黑体" pitchFamily="49" charset="-122"/>
                        </a:rPr>
                        <a:t>I/J</a:t>
                      </a:r>
                      <a:endParaRPr kumimoji="0" lang="en-US" altLang="zh-CN" sz="2200" b="1" i="0" u="none" strike="noStrike" cap="none" normalizeH="0" baseline="0" smtClean="0">
                        <a:ln>
                          <a:noFill/>
                        </a:ln>
                        <a:solidFill>
                          <a:schemeClr val="tx1"/>
                        </a:solidFill>
                        <a:effectLst/>
                        <a:latin typeface="Courier New" pitchFamily="49"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AU" altLang="zh-CN" sz="2200" b="1" i="0" u="none" strike="noStrike" cap="none" normalizeH="0" baseline="0" smtClean="0">
                          <a:ln>
                            <a:noFill/>
                          </a:ln>
                          <a:solidFill>
                            <a:schemeClr val="tx1"/>
                          </a:solidFill>
                          <a:effectLst/>
                          <a:latin typeface="Courier New" pitchFamily="49" charset="0"/>
                          <a:ea typeface="黑体" pitchFamily="49" charset="-122"/>
                        </a:rPr>
                        <a:t>K</a:t>
                      </a:r>
                      <a:endParaRPr kumimoji="0" lang="en-US" altLang="zh-CN" sz="2200" b="1" i="0" u="none" strike="noStrike" cap="none" normalizeH="0" baseline="0" smtClean="0">
                        <a:ln>
                          <a:noFill/>
                        </a:ln>
                        <a:solidFill>
                          <a:schemeClr val="tx1"/>
                        </a:solidFill>
                        <a:effectLst/>
                        <a:latin typeface="Courier New" pitchFamily="49" charset="0"/>
                        <a:ea typeface="黑体"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941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AU" altLang="zh-CN" sz="2200" b="1" i="0" u="none" strike="noStrike" cap="none" normalizeH="0" baseline="0" smtClean="0">
                          <a:ln>
                            <a:noFill/>
                          </a:ln>
                          <a:solidFill>
                            <a:schemeClr val="tx1"/>
                          </a:solidFill>
                          <a:effectLst/>
                          <a:latin typeface="Courier New" pitchFamily="49" charset="0"/>
                          <a:ea typeface="黑体" pitchFamily="49" charset="-122"/>
                        </a:rPr>
                        <a:t>L</a:t>
                      </a:r>
                      <a:endParaRPr kumimoji="0" lang="en-US" altLang="zh-CN" sz="2200" b="1" i="0" u="none" strike="noStrike" cap="none" normalizeH="0" baseline="0" smtClean="0">
                        <a:ln>
                          <a:noFill/>
                        </a:ln>
                        <a:solidFill>
                          <a:schemeClr val="tx1"/>
                        </a:solidFill>
                        <a:effectLst/>
                        <a:latin typeface="Courier New" pitchFamily="49" charset="0"/>
                        <a:ea typeface="黑体"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AU" altLang="zh-CN" sz="2200" b="1" i="0" u="none" strike="noStrike" cap="none" normalizeH="0" baseline="0" smtClean="0">
                          <a:ln>
                            <a:noFill/>
                          </a:ln>
                          <a:solidFill>
                            <a:schemeClr val="tx1"/>
                          </a:solidFill>
                          <a:effectLst/>
                          <a:latin typeface="Courier New" pitchFamily="49" charset="0"/>
                          <a:ea typeface="黑体" pitchFamily="49" charset="-122"/>
                        </a:rPr>
                        <a:t>P</a:t>
                      </a:r>
                      <a:endParaRPr kumimoji="0" lang="en-US" altLang="zh-CN" sz="2200" b="1" i="0" u="none" strike="noStrike" cap="none" normalizeH="0" baseline="0" smtClean="0">
                        <a:ln>
                          <a:noFill/>
                        </a:ln>
                        <a:solidFill>
                          <a:schemeClr val="tx1"/>
                        </a:solidFill>
                        <a:effectLst/>
                        <a:latin typeface="Courier New" pitchFamily="49"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AU" altLang="zh-CN" sz="2200" b="1" i="0" u="none" strike="noStrike" cap="none" normalizeH="0" baseline="0" smtClean="0">
                          <a:ln>
                            <a:noFill/>
                          </a:ln>
                          <a:solidFill>
                            <a:schemeClr val="tx1"/>
                          </a:solidFill>
                          <a:effectLst/>
                          <a:latin typeface="Courier New" pitchFamily="49" charset="0"/>
                          <a:ea typeface="黑体" pitchFamily="49" charset="-122"/>
                        </a:rPr>
                        <a:t>Q</a:t>
                      </a:r>
                      <a:endParaRPr kumimoji="0" lang="en-US" altLang="zh-CN" sz="2200" b="1" i="0" u="none" strike="noStrike" cap="none" normalizeH="0" baseline="0" smtClean="0">
                        <a:ln>
                          <a:noFill/>
                        </a:ln>
                        <a:solidFill>
                          <a:schemeClr val="tx1"/>
                        </a:solidFill>
                        <a:effectLst/>
                        <a:latin typeface="Courier New" pitchFamily="49"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AU" altLang="zh-CN" sz="2200" b="1" i="0" u="none" strike="noStrike" cap="none" normalizeH="0" baseline="0" smtClean="0">
                          <a:ln>
                            <a:noFill/>
                          </a:ln>
                          <a:solidFill>
                            <a:schemeClr val="tx1"/>
                          </a:solidFill>
                          <a:effectLst/>
                          <a:latin typeface="Courier New" pitchFamily="49" charset="0"/>
                          <a:ea typeface="黑体" pitchFamily="49" charset="-122"/>
                        </a:rPr>
                        <a:t>S</a:t>
                      </a:r>
                      <a:endParaRPr kumimoji="0" lang="en-US" altLang="zh-CN" sz="2200" b="1" i="0" u="none" strike="noStrike" cap="none" normalizeH="0" baseline="0" smtClean="0">
                        <a:ln>
                          <a:noFill/>
                        </a:ln>
                        <a:solidFill>
                          <a:schemeClr val="tx1"/>
                        </a:solidFill>
                        <a:effectLst/>
                        <a:latin typeface="Courier New" pitchFamily="49"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AU" altLang="zh-CN" sz="2200" b="1" i="0" u="none" strike="noStrike" cap="none" normalizeH="0" baseline="0" smtClean="0">
                          <a:ln>
                            <a:noFill/>
                          </a:ln>
                          <a:solidFill>
                            <a:schemeClr val="tx1"/>
                          </a:solidFill>
                          <a:effectLst/>
                          <a:latin typeface="Courier New" pitchFamily="49" charset="0"/>
                          <a:ea typeface="黑体" pitchFamily="49" charset="-122"/>
                        </a:rPr>
                        <a:t>T</a:t>
                      </a:r>
                      <a:endParaRPr kumimoji="0" lang="en-US" altLang="zh-CN" sz="2200" b="1" i="0" u="none" strike="noStrike" cap="none" normalizeH="0" baseline="0" smtClean="0">
                        <a:ln>
                          <a:noFill/>
                        </a:ln>
                        <a:solidFill>
                          <a:schemeClr val="tx1"/>
                        </a:solidFill>
                        <a:effectLst/>
                        <a:latin typeface="Courier New" pitchFamily="49" charset="0"/>
                        <a:ea typeface="黑体"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27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AU" altLang="zh-CN" sz="2200" b="1" i="0" u="none" strike="noStrike" cap="none" normalizeH="0" baseline="0" smtClean="0">
                          <a:ln>
                            <a:noFill/>
                          </a:ln>
                          <a:solidFill>
                            <a:schemeClr val="tx1"/>
                          </a:solidFill>
                          <a:effectLst/>
                          <a:latin typeface="Courier New" pitchFamily="49" charset="0"/>
                          <a:ea typeface="黑体" pitchFamily="49" charset="-122"/>
                        </a:rPr>
                        <a:t>U</a:t>
                      </a:r>
                      <a:endParaRPr kumimoji="0" lang="en-US" altLang="zh-CN" sz="2200" b="1" i="0" u="none" strike="noStrike" cap="none" normalizeH="0" baseline="0" smtClean="0">
                        <a:ln>
                          <a:noFill/>
                        </a:ln>
                        <a:solidFill>
                          <a:schemeClr val="tx1"/>
                        </a:solidFill>
                        <a:effectLst/>
                        <a:latin typeface="Courier New" pitchFamily="49" charset="0"/>
                        <a:ea typeface="黑体"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AU" altLang="zh-CN" sz="2200" b="1" i="0" u="none" strike="noStrike" cap="none" normalizeH="0" baseline="0" smtClean="0">
                          <a:ln>
                            <a:noFill/>
                          </a:ln>
                          <a:solidFill>
                            <a:schemeClr val="tx1"/>
                          </a:solidFill>
                          <a:effectLst/>
                          <a:latin typeface="Courier New" pitchFamily="49" charset="0"/>
                          <a:ea typeface="黑体" pitchFamily="49" charset="-122"/>
                        </a:rPr>
                        <a:t>V</a:t>
                      </a:r>
                      <a:endParaRPr kumimoji="0" lang="en-US" altLang="zh-CN" sz="2200" b="1" i="0" u="none" strike="noStrike" cap="none" normalizeH="0" baseline="0" smtClean="0">
                        <a:ln>
                          <a:noFill/>
                        </a:ln>
                        <a:solidFill>
                          <a:schemeClr val="tx1"/>
                        </a:solidFill>
                        <a:effectLst/>
                        <a:latin typeface="Courier New" pitchFamily="49"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AU" altLang="zh-CN" sz="2200" b="1" i="0" u="none" strike="noStrike" cap="none" normalizeH="0" baseline="0" smtClean="0">
                          <a:ln>
                            <a:noFill/>
                          </a:ln>
                          <a:solidFill>
                            <a:schemeClr val="tx1"/>
                          </a:solidFill>
                          <a:effectLst/>
                          <a:latin typeface="Courier New" pitchFamily="49" charset="0"/>
                          <a:ea typeface="黑体" pitchFamily="49" charset="-122"/>
                        </a:rPr>
                        <a:t>W</a:t>
                      </a:r>
                      <a:endParaRPr kumimoji="0" lang="en-US" altLang="zh-CN" sz="2200" b="1" i="0" u="none" strike="noStrike" cap="none" normalizeH="0" baseline="0" smtClean="0">
                        <a:ln>
                          <a:noFill/>
                        </a:ln>
                        <a:solidFill>
                          <a:schemeClr val="tx1"/>
                        </a:solidFill>
                        <a:effectLst/>
                        <a:latin typeface="Courier New" pitchFamily="49"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AU" altLang="zh-CN" sz="2200" b="1" i="0" u="none" strike="noStrike" cap="none" normalizeH="0" baseline="0" smtClean="0">
                          <a:ln>
                            <a:noFill/>
                          </a:ln>
                          <a:solidFill>
                            <a:schemeClr val="tx1"/>
                          </a:solidFill>
                          <a:effectLst/>
                          <a:latin typeface="Courier New" pitchFamily="49" charset="0"/>
                          <a:ea typeface="黑体" pitchFamily="49" charset="-122"/>
                        </a:rPr>
                        <a:t>X</a:t>
                      </a:r>
                      <a:endParaRPr kumimoji="0" lang="en-US" altLang="zh-CN" sz="2200" b="1" i="0" u="none" strike="noStrike" cap="none" normalizeH="0" baseline="0" smtClean="0">
                        <a:ln>
                          <a:noFill/>
                        </a:ln>
                        <a:solidFill>
                          <a:schemeClr val="tx1"/>
                        </a:solidFill>
                        <a:effectLst/>
                        <a:latin typeface="Courier New" pitchFamily="49" charset="0"/>
                        <a:ea typeface="黑体"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AU" altLang="zh-CN" sz="2200" b="1" i="0" u="none" strike="noStrike" cap="none" normalizeH="0" baseline="0" smtClean="0">
                          <a:ln>
                            <a:noFill/>
                          </a:ln>
                          <a:solidFill>
                            <a:schemeClr val="tx1"/>
                          </a:solidFill>
                          <a:effectLst/>
                          <a:latin typeface="Courier New" pitchFamily="49" charset="0"/>
                          <a:ea typeface="黑体" pitchFamily="49" charset="-122"/>
                        </a:rPr>
                        <a:t>Z</a:t>
                      </a:r>
                      <a:endParaRPr kumimoji="0" lang="en-US" altLang="zh-CN" sz="2200" b="1" i="0" u="none" strike="noStrike" cap="none" normalizeH="0" baseline="0" smtClean="0">
                        <a:ln>
                          <a:noFill/>
                        </a:ln>
                        <a:solidFill>
                          <a:schemeClr val="tx1"/>
                        </a:solidFill>
                        <a:effectLst/>
                        <a:latin typeface="Courier New" pitchFamily="49" charset="0"/>
                        <a:ea typeface="黑体"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7" name="Rectangle 2"/>
          <p:cNvSpPr>
            <a:spLocks noGrp="1" noChangeArrowheads="1"/>
          </p:cNvSpPr>
          <p:nvPr>
            <p:ph type="title"/>
          </p:nvPr>
        </p:nvSpPr>
        <p:spPr>
          <a:xfrm>
            <a:off x="684213" y="404813"/>
            <a:ext cx="7200900" cy="720725"/>
          </a:xfrm>
        </p:spPr>
        <p:txBody>
          <a:bodyPr/>
          <a:lstStyle/>
          <a:p>
            <a:pPr eaLnBrk="1" hangingPunct="1"/>
            <a:r>
              <a:rPr lang="en-AU" altLang="zh-CN" smtClean="0">
                <a:latin typeface="Copperplate Gothic Bold" pitchFamily="34" charset="0"/>
              </a:rPr>
              <a:t>Playfair</a:t>
            </a:r>
            <a:r>
              <a:rPr lang="zh-CN" altLang="en-AU" smtClean="0"/>
              <a:t>密码的加密</a:t>
            </a:r>
            <a:endParaRPr lang="en-AU" altLang="zh-CN" smtClean="0"/>
          </a:p>
        </p:txBody>
      </p:sp>
      <p:sp>
        <p:nvSpPr>
          <p:cNvPr id="44038" name="Rectangle 3"/>
          <p:cNvSpPr>
            <a:spLocks noGrp="1" noChangeArrowheads="1"/>
          </p:cNvSpPr>
          <p:nvPr>
            <p:ph type="body" idx="1"/>
          </p:nvPr>
        </p:nvSpPr>
        <p:spPr>
          <a:xfrm>
            <a:off x="323850" y="1196975"/>
            <a:ext cx="8064500" cy="4752975"/>
          </a:xfrm>
        </p:spPr>
        <p:txBody>
          <a:bodyPr>
            <a:normAutofit lnSpcReduction="10000"/>
          </a:bodyPr>
          <a:lstStyle/>
          <a:p>
            <a:pPr marL="571500" indent="-571500" eaLnBrk="1" hangingPunct="1">
              <a:lnSpc>
                <a:spcPct val="90000"/>
              </a:lnSpc>
            </a:pPr>
            <a:r>
              <a:rPr lang="zh-CN" altLang="en-AU" sz="2600" dirty="0" smtClean="0"/>
              <a:t>对明文按如下规则一次加密两个字母</a:t>
            </a:r>
            <a:r>
              <a:rPr lang="zh-CN" altLang="en-AU" sz="2100" dirty="0" smtClean="0"/>
              <a:t> </a:t>
            </a:r>
          </a:p>
          <a:p>
            <a:pPr marL="952500" lvl="1" indent="-495300" eaLnBrk="1" hangingPunct="1">
              <a:lnSpc>
                <a:spcPct val="90000"/>
              </a:lnSpc>
              <a:buClr>
                <a:schemeClr val="tx1"/>
              </a:buClr>
              <a:buSzPct val="90000"/>
              <a:buFontTx/>
              <a:buAutoNum type="arabicPeriod"/>
            </a:pPr>
            <a:r>
              <a:rPr lang="zh-CN" altLang="en-AU" sz="2400" dirty="0" smtClean="0"/>
              <a:t>如果该字母对的两个字母是相同的，则在其中插入一个填充字母，如 </a:t>
            </a:r>
            <a:r>
              <a:rPr lang="en-AU" altLang="zh-CN" sz="2400" dirty="0" smtClean="0"/>
              <a:t>‘x’, “balloon”</a:t>
            </a:r>
            <a:r>
              <a:rPr lang="zh-CN" altLang="en-AU" sz="2400" dirty="0" smtClean="0"/>
              <a:t>加密成</a:t>
            </a:r>
            <a:r>
              <a:rPr lang="en-AU" altLang="zh-CN" sz="2400" dirty="0" smtClean="0"/>
              <a:t>“</a:t>
            </a:r>
            <a:r>
              <a:rPr lang="en-AU" altLang="zh-CN" sz="2400" dirty="0" err="1" smtClean="0"/>
              <a:t>ba</a:t>
            </a:r>
            <a:r>
              <a:rPr lang="en-AU" altLang="zh-CN" sz="2400" dirty="0" smtClean="0"/>
              <a:t> lx lo on” </a:t>
            </a:r>
          </a:p>
          <a:p>
            <a:pPr marL="952500" lvl="1" indent="-495300" eaLnBrk="1" hangingPunct="1">
              <a:lnSpc>
                <a:spcPct val="90000"/>
              </a:lnSpc>
              <a:buClr>
                <a:schemeClr val="tx1"/>
              </a:buClr>
              <a:buSzPct val="90000"/>
              <a:buFontTx/>
              <a:buAutoNum type="arabicPeriod"/>
            </a:pPr>
            <a:r>
              <a:rPr lang="zh-CN" altLang="en-AU" sz="2400" dirty="0" smtClean="0"/>
              <a:t>落在同一行的明文字母对中的字母由其右边的字母来代换，每行中最右的字母用该行最左边的第一个字母来代换</a:t>
            </a:r>
            <a:r>
              <a:rPr lang="en-AU" altLang="zh-CN" sz="2400" dirty="0" smtClean="0"/>
              <a:t>, </a:t>
            </a:r>
            <a:r>
              <a:rPr lang="zh-CN" altLang="en-AU" sz="2400" dirty="0" smtClean="0"/>
              <a:t>如 “</a:t>
            </a:r>
            <a:r>
              <a:rPr lang="en-AU" altLang="zh-CN" sz="2400" dirty="0" err="1" smtClean="0"/>
              <a:t>ar</a:t>
            </a:r>
            <a:r>
              <a:rPr lang="en-AU" altLang="zh-CN" sz="2400" dirty="0" smtClean="0"/>
              <a:t>”</a:t>
            </a:r>
            <a:r>
              <a:rPr lang="zh-CN" altLang="en-AU" sz="2400" dirty="0" smtClean="0"/>
              <a:t>加密成</a:t>
            </a:r>
            <a:r>
              <a:rPr lang="en-AU" altLang="zh-CN" sz="2400" dirty="0" smtClean="0"/>
              <a:t>“RM” </a:t>
            </a:r>
          </a:p>
          <a:p>
            <a:pPr marL="952500" lvl="1" indent="-495300" eaLnBrk="1" hangingPunct="1">
              <a:lnSpc>
                <a:spcPct val="90000"/>
              </a:lnSpc>
              <a:buClr>
                <a:schemeClr val="tx1"/>
              </a:buClr>
              <a:buSzPct val="90000"/>
              <a:buFontTx/>
              <a:buAutoNum type="arabicPeriod"/>
            </a:pPr>
            <a:r>
              <a:rPr lang="zh-CN" altLang="en-AU" sz="2400" dirty="0" smtClean="0"/>
              <a:t>落在同一列的明文字母对中的字母由其下面的字母来代换，每列中最下面的一个字母用该列最上面的第一个字母来代换</a:t>
            </a:r>
            <a:r>
              <a:rPr lang="en-AU" altLang="zh-CN" sz="2400" dirty="0" smtClean="0"/>
              <a:t>, </a:t>
            </a:r>
            <a:r>
              <a:rPr lang="zh-CN" altLang="en-AU" sz="2400" dirty="0" smtClean="0"/>
              <a:t>如 </a:t>
            </a:r>
            <a:r>
              <a:rPr lang="en-AU" altLang="zh-CN" sz="2400" dirty="0" smtClean="0"/>
              <a:t>“mu”</a:t>
            </a:r>
            <a:r>
              <a:rPr lang="zh-CN" altLang="en-AU" sz="2400" dirty="0" smtClean="0"/>
              <a:t>加密成</a:t>
            </a:r>
            <a:r>
              <a:rPr lang="en-AU" altLang="zh-CN" sz="2400" dirty="0" smtClean="0"/>
              <a:t>“CM” </a:t>
            </a:r>
          </a:p>
          <a:p>
            <a:pPr marL="952500" lvl="1" indent="-495300" eaLnBrk="1" hangingPunct="1">
              <a:lnSpc>
                <a:spcPct val="90000"/>
              </a:lnSpc>
              <a:buClr>
                <a:schemeClr val="tx1"/>
              </a:buClr>
              <a:buSzPct val="90000"/>
              <a:buFontTx/>
              <a:buAutoNum type="arabicPeriod"/>
            </a:pPr>
            <a:r>
              <a:rPr lang="zh-CN" altLang="en-AU" sz="2400" dirty="0" smtClean="0"/>
              <a:t>其他的每组明文字母对中的字母按如下方式代换：该字母所在行为密文所在行，另一字母所在列为密文所在列，如 </a:t>
            </a:r>
            <a:r>
              <a:rPr lang="en-AU" altLang="zh-CN" sz="2400" dirty="0" smtClean="0"/>
              <a:t>“</a:t>
            </a:r>
            <a:r>
              <a:rPr lang="en-AU" altLang="zh-CN" sz="2400" dirty="0" err="1" smtClean="0"/>
              <a:t>hs</a:t>
            </a:r>
            <a:r>
              <a:rPr lang="en-AU" altLang="zh-CN" sz="2400" dirty="0" smtClean="0"/>
              <a:t>”</a:t>
            </a:r>
            <a:r>
              <a:rPr lang="zh-CN" altLang="en-AU" sz="2400" dirty="0" smtClean="0"/>
              <a:t>变换成</a:t>
            </a:r>
            <a:r>
              <a:rPr lang="en-AU" altLang="zh-CN" sz="2400" dirty="0" smtClean="0"/>
              <a:t>“BP”</a:t>
            </a:r>
            <a:r>
              <a:rPr lang="zh-CN" altLang="en-AU" sz="2400" dirty="0" smtClean="0"/>
              <a:t>，“</a:t>
            </a:r>
            <a:r>
              <a:rPr lang="en-AU" altLang="zh-CN" sz="2400" dirty="0" smtClean="0"/>
              <a:t>ea”</a:t>
            </a:r>
            <a:r>
              <a:rPr lang="zh-CN" altLang="en-AU" sz="2400" dirty="0" smtClean="0"/>
              <a:t>代换为</a:t>
            </a:r>
            <a:r>
              <a:rPr lang="en-AU" altLang="zh-CN" sz="2400" dirty="0" smtClean="0"/>
              <a:t>“IM”</a:t>
            </a:r>
            <a:r>
              <a:rPr lang="zh-CN" altLang="en-AU" sz="2400" dirty="0" smtClean="0"/>
              <a:t>或</a:t>
            </a:r>
            <a:r>
              <a:rPr lang="en-AU" altLang="zh-CN" sz="2400" dirty="0" smtClean="0"/>
              <a:t>“JM” (as desired</a:t>
            </a:r>
            <a:r>
              <a:rPr lang="en-AU" altLang="zh-CN" sz="2000" dirty="0" smtClean="0"/>
              <a:t>) </a:t>
            </a:r>
            <a:endParaRPr lang="zh-CN" altLang="en-AU" sz="2000" dirty="0" smtClean="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61" name="Rectangle 2"/>
          <p:cNvSpPr>
            <a:spLocks noGrp="1" noChangeArrowheads="1"/>
          </p:cNvSpPr>
          <p:nvPr>
            <p:ph type="title"/>
          </p:nvPr>
        </p:nvSpPr>
        <p:spPr>
          <a:xfrm>
            <a:off x="684213" y="404813"/>
            <a:ext cx="7704137" cy="720725"/>
          </a:xfrm>
        </p:spPr>
        <p:txBody>
          <a:bodyPr/>
          <a:lstStyle/>
          <a:p>
            <a:pPr eaLnBrk="1" hangingPunct="1"/>
            <a:r>
              <a:rPr lang="en-AU" altLang="zh-CN" smtClean="0">
                <a:latin typeface="Copperplate Gothic Bold" pitchFamily="34" charset="0"/>
              </a:rPr>
              <a:t>Playfair</a:t>
            </a:r>
            <a:r>
              <a:rPr lang="zh-CN" altLang="en-AU" smtClean="0"/>
              <a:t>密码的安全性</a:t>
            </a:r>
          </a:p>
        </p:txBody>
      </p:sp>
      <p:sp>
        <p:nvSpPr>
          <p:cNvPr id="45062" name="Rectangle 3"/>
          <p:cNvSpPr>
            <a:spLocks noGrp="1" noChangeArrowheads="1"/>
          </p:cNvSpPr>
          <p:nvPr>
            <p:ph type="body" idx="1"/>
          </p:nvPr>
        </p:nvSpPr>
        <p:spPr>
          <a:xfrm>
            <a:off x="528638" y="1268413"/>
            <a:ext cx="8058150" cy="4665662"/>
          </a:xfrm>
        </p:spPr>
        <p:txBody>
          <a:bodyPr/>
          <a:lstStyle/>
          <a:p>
            <a:pPr eaLnBrk="1" hangingPunct="1">
              <a:lnSpc>
                <a:spcPct val="90000"/>
              </a:lnSpc>
            </a:pPr>
            <a:r>
              <a:rPr lang="en-AU" altLang="zh-CN" sz="2200" smtClean="0"/>
              <a:t>Playfair</a:t>
            </a:r>
            <a:r>
              <a:rPr lang="zh-CN" altLang="en-AU" sz="2200" smtClean="0"/>
              <a:t>密码安全性比单表代换大为提高</a:t>
            </a:r>
          </a:p>
          <a:p>
            <a:pPr eaLnBrk="1" hangingPunct="1">
              <a:lnSpc>
                <a:spcPct val="90000"/>
              </a:lnSpc>
            </a:pPr>
            <a:r>
              <a:rPr lang="zh-CN" altLang="en-AU" sz="2200" smtClean="0"/>
              <a:t>因为有</a:t>
            </a:r>
            <a:r>
              <a:rPr lang="en-AU" altLang="zh-CN" sz="2200" smtClean="0"/>
              <a:t>26</a:t>
            </a:r>
            <a:r>
              <a:rPr lang="zh-CN" altLang="en-AU" sz="2200" smtClean="0"/>
              <a:t>个字母，因此有</a:t>
            </a:r>
            <a:r>
              <a:rPr lang="en-AU" altLang="zh-CN" sz="2200" smtClean="0"/>
              <a:t>26 x 26 = 676</a:t>
            </a:r>
            <a:r>
              <a:rPr lang="zh-CN" altLang="en-AU" sz="2200" smtClean="0"/>
              <a:t>字母对，对单个字母对进行判断要困难得多。 </a:t>
            </a:r>
          </a:p>
          <a:p>
            <a:pPr eaLnBrk="1" hangingPunct="1">
              <a:lnSpc>
                <a:spcPct val="90000"/>
              </a:lnSpc>
            </a:pPr>
            <a:r>
              <a:rPr lang="zh-CN" altLang="en-AU" sz="2200" smtClean="0"/>
              <a:t>单个字母的相对频率比字母对的相对频率在统计规律上要好，利用频率分析字母对就更困难些，需要</a:t>
            </a:r>
            <a:r>
              <a:rPr lang="en-AU" altLang="zh-CN" sz="2200" smtClean="0"/>
              <a:t>676</a:t>
            </a:r>
            <a:r>
              <a:rPr lang="zh-CN" altLang="en-AU" sz="2200" smtClean="0"/>
              <a:t>输入的频率表来进行分析。</a:t>
            </a:r>
            <a:endParaRPr lang="en-AU" altLang="zh-CN" sz="2200" smtClean="0"/>
          </a:p>
          <a:p>
            <a:pPr eaLnBrk="1" hangingPunct="1">
              <a:lnSpc>
                <a:spcPct val="90000"/>
              </a:lnSpc>
            </a:pPr>
            <a:r>
              <a:rPr lang="zh-CN" altLang="en-AU" sz="2200" smtClean="0"/>
              <a:t>被广泛地使用了许多年，包括在一战和二战时期。</a:t>
            </a:r>
            <a:r>
              <a:rPr lang="zh-CN" altLang="en-US" sz="2200" smtClean="0"/>
              <a:t>英国军队使用了一个世纪，曾保证是安全的，但</a:t>
            </a:r>
            <a:r>
              <a:rPr lang="en-US" altLang="zh-CN" sz="2200" smtClean="0"/>
              <a:t>1915</a:t>
            </a:r>
            <a:r>
              <a:rPr lang="zh-CN" altLang="en-US" sz="2200" smtClean="0"/>
              <a:t>年被德军破译。</a:t>
            </a:r>
            <a:r>
              <a:rPr lang="en-US" altLang="zh-CN" sz="2200" smtClean="0"/>
              <a:t>1941</a:t>
            </a:r>
            <a:r>
              <a:rPr lang="zh-CN" altLang="en-US" sz="2200" smtClean="0"/>
              <a:t>年起，德军和盖世太保使用双表</a:t>
            </a:r>
            <a:r>
              <a:rPr lang="en-US" altLang="zh-CN" sz="2200" smtClean="0"/>
              <a:t>playfair</a:t>
            </a:r>
            <a:r>
              <a:rPr lang="zh-CN" altLang="en-US" sz="2200" smtClean="0"/>
              <a:t>，</a:t>
            </a:r>
            <a:r>
              <a:rPr lang="en-US" altLang="zh-CN" sz="2200" smtClean="0"/>
              <a:t>1944</a:t>
            </a:r>
            <a:r>
              <a:rPr lang="zh-CN" altLang="en-US" sz="2200" smtClean="0"/>
              <a:t>年秋季被英国的</a:t>
            </a:r>
            <a:r>
              <a:rPr lang="en-US" altLang="zh-CN" sz="2200" smtClean="0"/>
              <a:t>Bletchey Park</a:t>
            </a:r>
            <a:r>
              <a:rPr lang="zh-CN" altLang="en-US" sz="2200" smtClean="0"/>
              <a:t>破译。 </a:t>
            </a:r>
            <a:endParaRPr lang="zh-CN" altLang="en-AU" sz="2200" smtClean="0"/>
          </a:p>
          <a:p>
            <a:pPr eaLnBrk="1" hangingPunct="1">
              <a:lnSpc>
                <a:spcPct val="90000"/>
              </a:lnSpc>
            </a:pPr>
            <a:r>
              <a:rPr lang="zh-CN" altLang="en-AU" sz="2200" smtClean="0"/>
              <a:t>因为它的密文仍然完好地保留了明文语言的大部分结构特征，它仍然是相对容易攻破的，几百个字母的密文就足够分析出规律了。</a:t>
            </a: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68313" y="188913"/>
            <a:ext cx="7399337" cy="647700"/>
          </a:xfrm>
        </p:spPr>
        <p:txBody>
          <a:bodyPr/>
          <a:lstStyle/>
          <a:p>
            <a:pPr eaLnBrk="1" hangingPunct="1"/>
            <a:r>
              <a:rPr lang="zh-CN" altLang="en-US" sz="3500" smtClean="0"/>
              <a:t>字母出现的相对频率</a:t>
            </a:r>
          </a:p>
        </p:txBody>
      </p:sp>
      <p:sp>
        <p:nvSpPr>
          <p:cNvPr id="46086" name="Rectangle 3"/>
          <p:cNvSpPr>
            <a:spLocks noGrp="1" noChangeArrowheads="1"/>
          </p:cNvSpPr>
          <p:nvPr>
            <p:ph type="body" idx="1"/>
          </p:nvPr>
        </p:nvSpPr>
        <p:spPr>
          <a:xfrm>
            <a:off x="395288" y="908050"/>
            <a:ext cx="7848600" cy="1657350"/>
          </a:xfrm>
        </p:spPr>
        <p:txBody>
          <a:bodyPr/>
          <a:lstStyle/>
          <a:p>
            <a:pPr eaLnBrk="1" hangingPunct="1">
              <a:lnSpc>
                <a:spcPct val="90000"/>
              </a:lnSpc>
              <a:spcBef>
                <a:spcPct val="15000"/>
              </a:spcBef>
            </a:pPr>
            <a:r>
              <a:rPr lang="en-US" altLang="zh-CN" sz="2400" smtClean="0"/>
              <a:t>“</a:t>
            </a:r>
            <a:r>
              <a:rPr lang="zh-CN" altLang="en-US" sz="2400" smtClean="0"/>
              <a:t>明文”曲线画出</a:t>
            </a:r>
            <a:r>
              <a:rPr lang="en-US" altLang="zh-CN" sz="2400" smtClean="0"/>
              <a:t>7</a:t>
            </a:r>
            <a:r>
              <a:rPr lang="zh-CN" altLang="en-US" sz="2400" smtClean="0"/>
              <a:t>万个字母的频率分布，对文中出现的每个字母计数，结果除以字母</a:t>
            </a:r>
            <a:r>
              <a:rPr lang="en-US" altLang="zh-CN" sz="2400" smtClean="0"/>
              <a:t>e</a:t>
            </a:r>
            <a:r>
              <a:rPr lang="zh-CN" altLang="en-US" sz="2400" smtClean="0"/>
              <a:t>的出现次数。</a:t>
            </a:r>
          </a:p>
          <a:p>
            <a:pPr eaLnBrk="1" hangingPunct="1">
              <a:lnSpc>
                <a:spcPct val="90000"/>
              </a:lnSpc>
              <a:spcBef>
                <a:spcPct val="15000"/>
              </a:spcBef>
            </a:pPr>
            <a:r>
              <a:rPr lang="zh-CN" altLang="en-US" sz="2400" smtClean="0"/>
              <a:t>加密后的曲线体现了加密后字母频率分布被掩盖的程度，如果完全被掩盖，则应该是一条水平线。</a:t>
            </a:r>
          </a:p>
        </p:txBody>
      </p:sp>
      <p:pic>
        <p:nvPicPr>
          <p:cNvPr id="46087" name="Picture 4"/>
          <p:cNvPicPr>
            <a:picLocks noChangeAspect="1" noChangeArrowheads="1"/>
          </p:cNvPicPr>
          <p:nvPr/>
        </p:nvPicPr>
        <p:blipFill>
          <a:blip r:embed="rId2" cstate="print"/>
          <a:srcRect/>
          <a:stretch>
            <a:fillRect/>
          </a:stretch>
        </p:blipFill>
        <p:spPr bwMode="auto">
          <a:xfrm>
            <a:off x="1071538" y="2285992"/>
            <a:ext cx="4929222" cy="3357586"/>
          </a:xfrm>
          <a:prstGeom prst="rect">
            <a:avLst/>
          </a:prstGeom>
          <a:noFill/>
          <a:ln w="9525" algn="ctr">
            <a:noFill/>
            <a:miter lim="800000"/>
            <a:headEnd/>
            <a:tailEnd/>
          </a:ln>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9" name="Rectangle 2"/>
          <p:cNvSpPr>
            <a:spLocks noGrp="1" noChangeArrowheads="1"/>
          </p:cNvSpPr>
          <p:nvPr>
            <p:ph type="title"/>
          </p:nvPr>
        </p:nvSpPr>
        <p:spPr>
          <a:xfrm>
            <a:off x="457200" y="122238"/>
            <a:ext cx="7543800" cy="858837"/>
          </a:xfrm>
        </p:spPr>
        <p:txBody>
          <a:bodyPr/>
          <a:lstStyle/>
          <a:p>
            <a:pPr eaLnBrk="1" hangingPunct="1"/>
            <a:r>
              <a:rPr lang="en-US" altLang="zh-CN" dirty="0" smtClean="0">
                <a:latin typeface="Copperplate Gothic Bold" pitchFamily="34" charset="0"/>
              </a:rPr>
              <a:t>2.2.4 Hill</a:t>
            </a:r>
            <a:r>
              <a:rPr lang="zh-CN" altLang="en-US" dirty="0" smtClean="0"/>
              <a:t>密码</a:t>
            </a:r>
          </a:p>
        </p:txBody>
      </p:sp>
      <p:sp>
        <p:nvSpPr>
          <p:cNvPr id="47110" name="Rectangle 3"/>
          <p:cNvSpPr>
            <a:spLocks noGrp="1" noChangeArrowheads="1"/>
          </p:cNvSpPr>
          <p:nvPr>
            <p:ph type="body" idx="1"/>
          </p:nvPr>
        </p:nvSpPr>
        <p:spPr>
          <a:xfrm>
            <a:off x="357158" y="1054001"/>
            <a:ext cx="8229600" cy="4967287"/>
          </a:xfrm>
        </p:spPr>
        <p:txBody>
          <a:bodyPr>
            <a:normAutofit fontScale="77500" lnSpcReduction="20000"/>
          </a:bodyPr>
          <a:lstStyle/>
          <a:p>
            <a:pPr eaLnBrk="1" hangingPunct="1">
              <a:lnSpc>
                <a:spcPct val="110000"/>
              </a:lnSpc>
            </a:pPr>
            <a:r>
              <a:rPr lang="en-US" altLang="zh-CN" sz="2600" dirty="0" smtClean="0"/>
              <a:t>1929</a:t>
            </a:r>
            <a:r>
              <a:rPr lang="zh-CN" altLang="en-US" sz="2600" dirty="0" smtClean="0"/>
              <a:t>年数学家</a:t>
            </a:r>
            <a:r>
              <a:rPr lang="en-US" altLang="zh-CN" sz="2600" dirty="0" smtClean="0"/>
              <a:t>Lester Hill</a:t>
            </a:r>
            <a:r>
              <a:rPr lang="zh-CN" altLang="en-US" sz="2600" dirty="0" smtClean="0"/>
              <a:t>发明</a:t>
            </a:r>
            <a:r>
              <a:rPr lang="en-US" altLang="zh-CN" sz="2600" dirty="0" smtClean="0"/>
              <a:t>Hill</a:t>
            </a:r>
            <a:r>
              <a:rPr lang="zh-CN" altLang="en-US" sz="2600" dirty="0" smtClean="0"/>
              <a:t>密码</a:t>
            </a:r>
            <a:endParaRPr lang="en-US" altLang="zh-CN" sz="2600" dirty="0" smtClean="0"/>
          </a:p>
          <a:p>
            <a:pPr eaLnBrk="1" hangingPunct="1">
              <a:lnSpc>
                <a:spcPct val="110000"/>
              </a:lnSpc>
            </a:pPr>
            <a:r>
              <a:rPr lang="zh-CN" altLang="en-US" sz="2600" dirty="0" smtClean="0">
                <a:solidFill>
                  <a:srgbClr val="0070C0"/>
                </a:solidFill>
              </a:rPr>
              <a:t>以三字母为单位的代换密码</a:t>
            </a:r>
            <a:endParaRPr lang="zh-CN" altLang="en-US" sz="2600" dirty="0" smtClean="0">
              <a:solidFill>
                <a:srgbClr val="0070C0"/>
              </a:solidFill>
            </a:endParaRPr>
          </a:p>
          <a:p>
            <a:pPr eaLnBrk="1" hangingPunct="1">
              <a:lnSpc>
                <a:spcPct val="110000"/>
              </a:lnSpc>
            </a:pPr>
            <a:r>
              <a:rPr lang="zh-CN" altLang="en-US" sz="2600" dirty="0" smtClean="0"/>
              <a:t>将</a:t>
            </a:r>
            <a:r>
              <a:rPr lang="en-US" altLang="zh-CN" sz="2600" dirty="0" smtClean="0"/>
              <a:t>m</a:t>
            </a:r>
            <a:r>
              <a:rPr lang="zh-CN" altLang="en-US" sz="2600" dirty="0" smtClean="0"/>
              <a:t>个连续的明文字母替换成</a:t>
            </a:r>
            <a:r>
              <a:rPr lang="en-US" altLang="zh-CN" sz="2600" dirty="0" smtClean="0"/>
              <a:t>m</a:t>
            </a:r>
            <a:r>
              <a:rPr lang="zh-CN" altLang="en-US" sz="2600" dirty="0" smtClean="0"/>
              <a:t>个密文字母，这由</a:t>
            </a:r>
            <a:r>
              <a:rPr lang="en-US" altLang="zh-CN" sz="2600" dirty="0" smtClean="0"/>
              <a:t>m</a:t>
            </a:r>
            <a:r>
              <a:rPr lang="zh-CN" altLang="en-US" sz="2600" dirty="0" smtClean="0"/>
              <a:t>个线性方程决定，每个字母指定一个数值</a:t>
            </a:r>
            <a:r>
              <a:rPr lang="en-US" altLang="zh-CN" sz="2600" dirty="0" smtClean="0"/>
              <a:t>(a=0, b=1,  …, z=25)</a:t>
            </a:r>
            <a:r>
              <a:rPr lang="zh-CN" altLang="en-US" sz="2600" dirty="0" smtClean="0"/>
              <a:t>，假如</a:t>
            </a:r>
            <a:r>
              <a:rPr lang="en-US" altLang="zh-CN" sz="2600" dirty="0" smtClean="0"/>
              <a:t>m</a:t>
            </a:r>
            <a:r>
              <a:rPr lang="zh-CN" altLang="en-US" sz="2600" dirty="0" smtClean="0"/>
              <a:t>为</a:t>
            </a:r>
            <a:r>
              <a:rPr lang="en-US" altLang="zh-CN" sz="2600" dirty="0" smtClean="0"/>
              <a:t>3</a:t>
            </a:r>
            <a:r>
              <a:rPr lang="zh-CN" altLang="en-US" sz="2600" dirty="0" smtClean="0"/>
              <a:t>：</a:t>
            </a:r>
          </a:p>
          <a:p>
            <a:pPr lvl="1" eaLnBrk="1" hangingPunct="1">
              <a:lnSpc>
                <a:spcPct val="110000"/>
              </a:lnSpc>
            </a:pPr>
            <a:r>
              <a:rPr lang="en-US" altLang="zh-CN" sz="2200" dirty="0" smtClean="0"/>
              <a:t>c</a:t>
            </a:r>
            <a:r>
              <a:rPr lang="en-US" altLang="zh-CN" sz="2200" baseline="-25000" dirty="0" smtClean="0"/>
              <a:t>1</a:t>
            </a:r>
            <a:r>
              <a:rPr lang="en-US" altLang="zh-CN" sz="2200" dirty="0" smtClean="0"/>
              <a:t>=(k</a:t>
            </a:r>
            <a:r>
              <a:rPr lang="en-US" altLang="zh-CN" sz="2200" baseline="-25000" dirty="0" smtClean="0"/>
              <a:t>11</a:t>
            </a:r>
            <a:r>
              <a:rPr lang="en-US" altLang="zh-CN" sz="2200" dirty="0" smtClean="0"/>
              <a:t>p</a:t>
            </a:r>
            <a:r>
              <a:rPr lang="en-US" altLang="zh-CN" sz="2200" baseline="-25000" dirty="0" smtClean="0"/>
              <a:t>1</a:t>
            </a:r>
            <a:r>
              <a:rPr lang="en-US" altLang="zh-CN" sz="2200" dirty="0" smtClean="0"/>
              <a:t>+k</a:t>
            </a:r>
            <a:r>
              <a:rPr lang="en-US" altLang="zh-CN" sz="2200" baseline="-25000" dirty="0" smtClean="0"/>
              <a:t>12</a:t>
            </a:r>
            <a:r>
              <a:rPr lang="en-US" altLang="zh-CN" sz="2200" dirty="0" smtClean="0"/>
              <a:t>p</a:t>
            </a:r>
            <a:r>
              <a:rPr lang="en-US" altLang="zh-CN" sz="2200" baseline="-25000" dirty="0" smtClean="0"/>
              <a:t>2</a:t>
            </a:r>
            <a:r>
              <a:rPr lang="en-US" altLang="zh-CN" sz="2200" dirty="0" smtClean="0"/>
              <a:t>+k</a:t>
            </a:r>
            <a:r>
              <a:rPr lang="en-US" altLang="zh-CN" sz="2200" baseline="-25000" dirty="0" smtClean="0"/>
              <a:t>13</a:t>
            </a:r>
            <a:r>
              <a:rPr lang="en-US" altLang="zh-CN" sz="2200" dirty="0" smtClean="0"/>
              <a:t>p</a:t>
            </a:r>
            <a:r>
              <a:rPr lang="en-US" altLang="zh-CN" sz="2200" baseline="-25000" dirty="0" smtClean="0"/>
              <a:t>3</a:t>
            </a:r>
            <a:r>
              <a:rPr lang="en-US" altLang="zh-CN" sz="2200" dirty="0" smtClean="0"/>
              <a:t>) mod 26</a:t>
            </a:r>
          </a:p>
          <a:p>
            <a:pPr lvl="1" eaLnBrk="1" hangingPunct="1">
              <a:lnSpc>
                <a:spcPct val="110000"/>
              </a:lnSpc>
            </a:pPr>
            <a:r>
              <a:rPr lang="en-US" altLang="zh-CN" sz="2200" dirty="0" smtClean="0"/>
              <a:t>c</a:t>
            </a:r>
            <a:r>
              <a:rPr lang="en-US" altLang="zh-CN" sz="2200" baseline="-25000" dirty="0" smtClean="0"/>
              <a:t>2</a:t>
            </a:r>
            <a:r>
              <a:rPr lang="en-US" altLang="zh-CN" sz="2200" dirty="0" smtClean="0"/>
              <a:t>=(k</a:t>
            </a:r>
            <a:r>
              <a:rPr lang="en-US" altLang="zh-CN" sz="2200" baseline="-25000" dirty="0" smtClean="0"/>
              <a:t>21</a:t>
            </a:r>
            <a:r>
              <a:rPr lang="en-US" altLang="zh-CN" sz="2200" dirty="0" smtClean="0"/>
              <a:t>p</a:t>
            </a:r>
            <a:r>
              <a:rPr lang="en-US" altLang="zh-CN" sz="2200" baseline="-25000" dirty="0" smtClean="0"/>
              <a:t>1</a:t>
            </a:r>
            <a:r>
              <a:rPr lang="en-US" altLang="zh-CN" sz="2200" dirty="0" smtClean="0"/>
              <a:t>+k</a:t>
            </a:r>
            <a:r>
              <a:rPr lang="en-US" altLang="zh-CN" sz="2200" baseline="-25000" dirty="0" smtClean="0"/>
              <a:t>22</a:t>
            </a:r>
            <a:r>
              <a:rPr lang="en-US" altLang="zh-CN" sz="2200" dirty="0" smtClean="0"/>
              <a:t>p</a:t>
            </a:r>
            <a:r>
              <a:rPr lang="en-US" altLang="zh-CN" sz="2200" baseline="-25000" dirty="0" smtClean="0"/>
              <a:t>2</a:t>
            </a:r>
            <a:r>
              <a:rPr lang="en-US" altLang="zh-CN" sz="2200" dirty="0" smtClean="0"/>
              <a:t>+k</a:t>
            </a:r>
            <a:r>
              <a:rPr lang="en-US" altLang="zh-CN" sz="2200" baseline="-25000" dirty="0" smtClean="0"/>
              <a:t>23</a:t>
            </a:r>
            <a:r>
              <a:rPr lang="en-US" altLang="zh-CN" sz="2200" dirty="0" smtClean="0"/>
              <a:t>p</a:t>
            </a:r>
            <a:r>
              <a:rPr lang="en-US" altLang="zh-CN" sz="2200" baseline="-25000" dirty="0" smtClean="0"/>
              <a:t>3</a:t>
            </a:r>
            <a:r>
              <a:rPr lang="en-US" altLang="zh-CN" sz="2200" dirty="0" smtClean="0"/>
              <a:t>) mod 26</a:t>
            </a:r>
          </a:p>
          <a:p>
            <a:pPr lvl="1" eaLnBrk="1" hangingPunct="1">
              <a:lnSpc>
                <a:spcPct val="110000"/>
              </a:lnSpc>
            </a:pPr>
            <a:r>
              <a:rPr lang="en-US" altLang="zh-CN" sz="2200" dirty="0" smtClean="0"/>
              <a:t>c</a:t>
            </a:r>
            <a:r>
              <a:rPr lang="en-US" altLang="zh-CN" sz="2200" baseline="-25000" dirty="0" smtClean="0"/>
              <a:t>3</a:t>
            </a:r>
            <a:r>
              <a:rPr lang="en-US" altLang="zh-CN" sz="2200" dirty="0" smtClean="0"/>
              <a:t>=(k</a:t>
            </a:r>
            <a:r>
              <a:rPr lang="en-US" altLang="zh-CN" sz="2200" baseline="-25000" dirty="0" smtClean="0"/>
              <a:t>31</a:t>
            </a:r>
            <a:r>
              <a:rPr lang="en-US" altLang="zh-CN" sz="2200" dirty="0" smtClean="0"/>
              <a:t>p</a:t>
            </a:r>
            <a:r>
              <a:rPr lang="en-US" altLang="zh-CN" sz="2200" baseline="-25000" dirty="0" smtClean="0"/>
              <a:t>1</a:t>
            </a:r>
            <a:r>
              <a:rPr lang="en-US" altLang="zh-CN" sz="2200" dirty="0" smtClean="0"/>
              <a:t>+k</a:t>
            </a:r>
            <a:r>
              <a:rPr lang="en-US" altLang="zh-CN" sz="2200" baseline="-25000" dirty="0" smtClean="0"/>
              <a:t>32</a:t>
            </a:r>
            <a:r>
              <a:rPr lang="en-US" altLang="zh-CN" sz="2200" dirty="0" smtClean="0"/>
              <a:t>p</a:t>
            </a:r>
            <a:r>
              <a:rPr lang="en-US" altLang="zh-CN" sz="2200" baseline="-25000" dirty="0" smtClean="0"/>
              <a:t>2</a:t>
            </a:r>
            <a:r>
              <a:rPr lang="en-US" altLang="zh-CN" sz="2200" dirty="0" smtClean="0"/>
              <a:t>+k</a:t>
            </a:r>
            <a:r>
              <a:rPr lang="en-US" altLang="zh-CN" sz="2200" baseline="-25000" dirty="0" smtClean="0"/>
              <a:t>33</a:t>
            </a:r>
            <a:r>
              <a:rPr lang="en-US" altLang="zh-CN" sz="2200" dirty="0" smtClean="0"/>
              <a:t>p</a:t>
            </a:r>
            <a:r>
              <a:rPr lang="en-US" altLang="zh-CN" sz="2200" baseline="-25000" dirty="0" smtClean="0"/>
              <a:t>3</a:t>
            </a:r>
            <a:r>
              <a:rPr lang="en-US" altLang="zh-CN" sz="2200" dirty="0" smtClean="0"/>
              <a:t>) mod 26</a:t>
            </a:r>
          </a:p>
          <a:p>
            <a:pPr eaLnBrk="1" hangingPunct="1">
              <a:lnSpc>
                <a:spcPct val="110000"/>
              </a:lnSpc>
            </a:pPr>
            <a:r>
              <a:rPr lang="zh-CN" altLang="en-US" sz="2600" dirty="0" smtClean="0"/>
              <a:t>用列向量和矩阵表示为</a:t>
            </a:r>
          </a:p>
          <a:p>
            <a:pPr eaLnBrk="1" hangingPunct="1">
              <a:lnSpc>
                <a:spcPct val="110000"/>
              </a:lnSpc>
              <a:buFont typeface="Wingdings" pitchFamily="2" charset="2"/>
              <a:buNone/>
            </a:pPr>
            <a:r>
              <a:rPr lang="zh-CN" altLang="en-US" sz="2600" dirty="0" smtClean="0"/>
              <a:t>                                               </a:t>
            </a:r>
            <a:endParaRPr lang="en-US" altLang="zh-CN" sz="2600" dirty="0" smtClean="0"/>
          </a:p>
          <a:p>
            <a:pPr eaLnBrk="1" hangingPunct="1">
              <a:lnSpc>
                <a:spcPct val="110000"/>
              </a:lnSpc>
              <a:buFont typeface="Wingdings" pitchFamily="2" charset="2"/>
              <a:buNone/>
            </a:pPr>
            <a:r>
              <a:rPr lang="en-US" altLang="zh-CN" sz="2600" dirty="0" smtClean="0"/>
              <a:t>                                                               </a:t>
            </a:r>
            <a:r>
              <a:rPr lang="zh-CN" altLang="en-US" sz="2600" dirty="0" smtClean="0"/>
              <a:t> </a:t>
            </a:r>
            <a:r>
              <a:rPr lang="zh-CN" altLang="en-US" sz="2600" dirty="0" smtClean="0"/>
              <a:t>或 </a:t>
            </a:r>
            <a:r>
              <a:rPr lang="en-US" altLang="zh-CN" sz="2600" i="1" dirty="0" smtClean="0"/>
              <a:t>C</a:t>
            </a:r>
            <a:r>
              <a:rPr lang="en-US" altLang="zh-CN" sz="2600" dirty="0" smtClean="0"/>
              <a:t>=</a:t>
            </a:r>
            <a:r>
              <a:rPr lang="en-US" altLang="zh-CN" sz="2600" i="1" dirty="0" smtClean="0"/>
              <a:t>KP</a:t>
            </a:r>
            <a:r>
              <a:rPr lang="en-US" altLang="zh-CN" sz="2600" dirty="0" smtClean="0"/>
              <a:t> mod 26</a:t>
            </a:r>
          </a:p>
          <a:p>
            <a:pPr eaLnBrk="1" hangingPunct="1">
              <a:lnSpc>
                <a:spcPct val="110000"/>
              </a:lnSpc>
              <a:buFont typeface="Wingdings" pitchFamily="2" charset="2"/>
              <a:buNone/>
            </a:pPr>
            <a:endParaRPr lang="en-US" altLang="zh-CN" sz="2600" dirty="0" smtClean="0"/>
          </a:p>
          <a:p>
            <a:pPr eaLnBrk="1" hangingPunct="1">
              <a:lnSpc>
                <a:spcPct val="110000"/>
              </a:lnSpc>
              <a:buFont typeface="Wingdings" pitchFamily="2" charset="2"/>
              <a:buNone/>
            </a:pPr>
            <a:endParaRPr lang="en-US" altLang="zh-CN" sz="2600" dirty="0" smtClean="0"/>
          </a:p>
          <a:p>
            <a:pPr eaLnBrk="1" hangingPunct="1">
              <a:lnSpc>
                <a:spcPct val="110000"/>
              </a:lnSpc>
              <a:buFont typeface="Wingdings" pitchFamily="2" charset="2"/>
              <a:buNone/>
            </a:pPr>
            <a:r>
              <a:rPr lang="en-US" altLang="zh-CN" sz="2600" dirty="0" smtClean="0"/>
              <a:t>    </a:t>
            </a:r>
            <a:r>
              <a:rPr lang="en-US" altLang="zh-CN" sz="2400" i="1" dirty="0" smtClean="0"/>
              <a:t>C</a:t>
            </a:r>
            <a:r>
              <a:rPr lang="zh-CN" altLang="en-US" sz="2400" dirty="0" smtClean="0"/>
              <a:t>和</a:t>
            </a:r>
            <a:r>
              <a:rPr lang="en-US" altLang="zh-CN" sz="2400" i="1" dirty="0" smtClean="0"/>
              <a:t>P</a:t>
            </a:r>
            <a:r>
              <a:rPr lang="zh-CN" altLang="en-US" sz="2400" dirty="0" smtClean="0"/>
              <a:t>是长度为</a:t>
            </a:r>
            <a:r>
              <a:rPr lang="en-US" altLang="zh-CN" sz="2400" dirty="0" smtClean="0"/>
              <a:t>3</a:t>
            </a:r>
            <a:r>
              <a:rPr lang="zh-CN" altLang="en-US" sz="2400" dirty="0" smtClean="0"/>
              <a:t>的列向量，分别代表密文和明文</a:t>
            </a:r>
          </a:p>
          <a:p>
            <a:pPr eaLnBrk="1" hangingPunct="1">
              <a:lnSpc>
                <a:spcPct val="110000"/>
              </a:lnSpc>
              <a:buFont typeface="Wingdings" pitchFamily="2" charset="2"/>
              <a:buNone/>
            </a:pPr>
            <a:r>
              <a:rPr lang="zh-CN" altLang="en-US" sz="2400" dirty="0" smtClean="0"/>
              <a:t>    </a:t>
            </a:r>
            <a:r>
              <a:rPr lang="en-US" altLang="zh-CN" sz="2400" i="1" dirty="0" smtClean="0"/>
              <a:t>K</a:t>
            </a:r>
            <a:r>
              <a:rPr lang="zh-CN" altLang="en-US" sz="2400" dirty="0" smtClean="0"/>
              <a:t>是一个</a:t>
            </a:r>
            <a:r>
              <a:rPr lang="en-US" altLang="zh-CN" sz="2400" dirty="0" smtClean="0"/>
              <a:t>3x3</a:t>
            </a:r>
            <a:r>
              <a:rPr lang="zh-CN" altLang="en-US" sz="2400" dirty="0" smtClean="0"/>
              <a:t>矩阵，代表加密密钥，运算按模</a:t>
            </a:r>
            <a:r>
              <a:rPr lang="en-US" altLang="zh-CN" sz="2400" dirty="0" smtClean="0"/>
              <a:t>26</a:t>
            </a:r>
            <a:r>
              <a:rPr lang="zh-CN" altLang="en-US" sz="2400" dirty="0" smtClean="0"/>
              <a:t>执行</a:t>
            </a:r>
          </a:p>
        </p:txBody>
      </p:sp>
      <p:pic>
        <p:nvPicPr>
          <p:cNvPr id="47111" name="Picture 4"/>
          <p:cNvPicPr>
            <a:picLocks noChangeAspect="1" noChangeArrowheads="1"/>
          </p:cNvPicPr>
          <p:nvPr/>
        </p:nvPicPr>
        <p:blipFill>
          <a:blip r:embed="rId2" cstate="print"/>
          <a:srcRect/>
          <a:stretch>
            <a:fillRect/>
          </a:stretch>
        </p:blipFill>
        <p:spPr bwMode="auto">
          <a:xfrm>
            <a:off x="928662" y="3501008"/>
            <a:ext cx="4464050" cy="1111250"/>
          </a:xfrm>
          <a:prstGeom prst="rect">
            <a:avLst/>
          </a:prstGeom>
          <a:noFill/>
          <a:ln w="9525" algn="ctr">
            <a:noFill/>
            <a:miter lim="800000"/>
            <a:headEnd/>
            <a:tailEnd/>
          </a:ln>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3" name="Rectangle 2"/>
          <p:cNvSpPr>
            <a:spLocks noGrp="1" noChangeArrowheads="1"/>
          </p:cNvSpPr>
          <p:nvPr>
            <p:ph type="title"/>
          </p:nvPr>
        </p:nvSpPr>
        <p:spPr>
          <a:xfrm>
            <a:off x="457200" y="122238"/>
            <a:ext cx="7543800" cy="930275"/>
          </a:xfrm>
        </p:spPr>
        <p:txBody>
          <a:bodyPr/>
          <a:lstStyle/>
          <a:p>
            <a:pPr eaLnBrk="1" hangingPunct="1"/>
            <a:r>
              <a:rPr lang="en-US" altLang="zh-CN" smtClean="0">
                <a:latin typeface="Copperplate Gothic Bold" pitchFamily="34" charset="0"/>
              </a:rPr>
              <a:t>Hill</a:t>
            </a:r>
            <a:r>
              <a:rPr lang="zh-CN" altLang="en-US" smtClean="0"/>
              <a:t>密码</a:t>
            </a:r>
          </a:p>
        </p:txBody>
      </p:sp>
      <p:sp>
        <p:nvSpPr>
          <p:cNvPr id="48134" name="Rectangle 3"/>
          <p:cNvSpPr>
            <a:spLocks noGrp="1" noChangeArrowheads="1"/>
          </p:cNvSpPr>
          <p:nvPr>
            <p:ph type="body" idx="1"/>
          </p:nvPr>
        </p:nvSpPr>
        <p:spPr>
          <a:xfrm>
            <a:off x="468313" y="1125538"/>
            <a:ext cx="8229600" cy="4933950"/>
          </a:xfrm>
        </p:spPr>
        <p:txBody>
          <a:bodyPr/>
          <a:lstStyle/>
          <a:p>
            <a:pPr eaLnBrk="1" hangingPunct="1"/>
            <a:r>
              <a:rPr lang="zh-CN" altLang="en-US" dirty="0" smtClean="0"/>
              <a:t>明文</a:t>
            </a:r>
            <a:r>
              <a:rPr lang="en-US" altLang="zh-CN" dirty="0" err="1" smtClean="0"/>
              <a:t>paymoremoney</a:t>
            </a:r>
            <a:r>
              <a:rPr lang="zh-CN" altLang="en-US" dirty="0" smtClean="0"/>
              <a:t>，加密密钥为</a:t>
            </a:r>
          </a:p>
          <a:p>
            <a:pPr lvl="1" eaLnBrk="1" hangingPunct="1"/>
            <a:endParaRPr lang="zh-CN" altLang="en-US" dirty="0" smtClean="0"/>
          </a:p>
          <a:p>
            <a:pPr lvl="1" eaLnBrk="1" hangingPunct="1"/>
            <a:endParaRPr lang="zh-CN" altLang="en-US" dirty="0" smtClean="0"/>
          </a:p>
          <a:p>
            <a:pPr lvl="1" eaLnBrk="1" hangingPunct="1"/>
            <a:endParaRPr lang="en-US" altLang="zh-CN" dirty="0" smtClean="0"/>
          </a:p>
          <a:p>
            <a:pPr lvl="1" eaLnBrk="1" hangingPunct="1"/>
            <a:endParaRPr lang="en-US" altLang="zh-CN" dirty="0" smtClean="0"/>
          </a:p>
          <a:p>
            <a:pPr lvl="1" eaLnBrk="1" hangingPunct="1"/>
            <a:r>
              <a:rPr lang="zh-CN" altLang="en-US" dirty="0" smtClean="0"/>
              <a:t>明文前三个字母用向量</a:t>
            </a:r>
            <a:r>
              <a:rPr lang="en-US" altLang="zh-CN" dirty="0" smtClean="0"/>
              <a:t>[15 0 24]</a:t>
            </a:r>
            <a:r>
              <a:rPr lang="zh-CN" altLang="en-US" dirty="0" smtClean="0"/>
              <a:t>表示，则</a:t>
            </a:r>
          </a:p>
          <a:p>
            <a:pPr lvl="1" eaLnBrk="1" hangingPunct="1"/>
            <a:endParaRPr lang="zh-CN" altLang="en-US" dirty="0" smtClean="0"/>
          </a:p>
          <a:p>
            <a:pPr lvl="1" eaLnBrk="1" hangingPunct="1"/>
            <a:endParaRPr lang="en-US" altLang="zh-CN" dirty="0" smtClean="0"/>
          </a:p>
          <a:p>
            <a:pPr lvl="1" eaLnBrk="1" hangingPunct="1"/>
            <a:endParaRPr lang="zh-CN" altLang="en-US" dirty="0" smtClean="0"/>
          </a:p>
          <a:p>
            <a:pPr lvl="1" eaLnBrk="1" hangingPunct="1"/>
            <a:r>
              <a:rPr lang="zh-CN" altLang="en-US" dirty="0" smtClean="0"/>
              <a:t>照此转换剩下字母，可得密文</a:t>
            </a:r>
            <a:r>
              <a:rPr lang="en-US" altLang="zh-CN" dirty="0" smtClean="0"/>
              <a:t>LNSHDLEWMTRW</a:t>
            </a:r>
          </a:p>
          <a:p>
            <a:pPr eaLnBrk="1" hangingPunct="1"/>
            <a:r>
              <a:rPr lang="zh-CN" altLang="en-US" dirty="0" smtClean="0"/>
              <a:t>解密需要用到矩阵</a:t>
            </a:r>
            <a:r>
              <a:rPr lang="en-US" altLang="zh-CN" dirty="0" smtClean="0"/>
              <a:t>K</a:t>
            </a:r>
            <a:r>
              <a:rPr lang="zh-CN" altLang="en-US" dirty="0" smtClean="0"/>
              <a:t>的逆</a:t>
            </a:r>
            <a:r>
              <a:rPr lang="en-US" altLang="zh-CN" i="1" dirty="0" smtClean="0"/>
              <a:t>K</a:t>
            </a:r>
            <a:r>
              <a:rPr lang="en-US" altLang="zh-CN" baseline="30000" dirty="0" smtClean="0"/>
              <a:t>-1</a:t>
            </a:r>
            <a:r>
              <a:rPr lang="zh-CN" altLang="en-US" dirty="0" smtClean="0"/>
              <a:t>，由</a:t>
            </a:r>
            <a:r>
              <a:rPr lang="en-US" altLang="zh-CN" i="1" dirty="0" smtClean="0"/>
              <a:t>KK</a:t>
            </a:r>
            <a:r>
              <a:rPr lang="en-US" altLang="zh-CN" baseline="30000" dirty="0" smtClean="0"/>
              <a:t>-1</a:t>
            </a:r>
            <a:r>
              <a:rPr lang="en-US" altLang="zh-CN" dirty="0" smtClean="0"/>
              <a:t>=</a:t>
            </a:r>
            <a:r>
              <a:rPr lang="en-US" altLang="zh-CN" i="1" dirty="0" smtClean="0"/>
              <a:t>I </a:t>
            </a:r>
            <a:r>
              <a:rPr lang="zh-CN" altLang="en-US" dirty="0" smtClean="0"/>
              <a:t>定义，</a:t>
            </a:r>
            <a:r>
              <a:rPr lang="en-US" altLang="zh-CN" i="1" dirty="0" smtClean="0"/>
              <a:t>I </a:t>
            </a:r>
            <a:r>
              <a:rPr lang="zh-CN" altLang="en-US" dirty="0" smtClean="0"/>
              <a:t>是单位矩阵</a:t>
            </a:r>
          </a:p>
        </p:txBody>
      </p:sp>
      <p:pic>
        <p:nvPicPr>
          <p:cNvPr id="48135" name="Picture 4"/>
          <p:cNvPicPr>
            <a:picLocks noChangeAspect="1" noChangeArrowheads="1"/>
          </p:cNvPicPr>
          <p:nvPr/>
        </p:nvPicPr>
        <p:blipFill>
          <a:blip r:embed="rId2" cstate="print"/>
          <a:srcRect/>
          <a:stretch>
            <a:fillRect/>
          </a:stretch>
        </p:blipFill>
        <p:spPr bwMode="auto">
          <a:xfrm>
            <a:off x="1214414" y="1785926"/>
            <a:ext cx="2376487" cy="1103313"/>
          </a:xfrm>
          <a:prstGeom prst="rect">
            <a:avLst/>
          </a:prstGeom>
          <a:noFill/>
          <a:ln w="9525" algn="ctr">
            <a:noFill/>
            <a:miter lim="800000"/>
            <a:headEnd/>
            <a:tailEnd/>
          </a:ln>
        </p:spPr>
      </p:pic>
      <p:pic>
        <p:nvPicPr>
          <p:cNvPr id="48136" name="Picture 5"/>
          <p:cNvPicPr>
            <a:picLocks noChangeAspect="1" noChangeArrowheads="1"/>
          </p:cNvPicPr>
          <p:nvPr/>
        </p:nvPicPr>
        <p:blipFill>
          <a:blip r:embed="rId3" cstate="print"/>
          <a:srcRect/>
          <a:stretch>
            <a:fillRect/>
          </a:stretch>
        </p:blipFill>
        <p:spPr bwMode="auto">
          <a:xfrm>
            <a:off x="1258888" y="3535371"/>
            <a:ext cx="6049962" cy="1108075"/>
          </a:xfrm>
          <a:prstGeom prst="rect">
            <a:avLst/>
          </a:prstGeom>
          <a:noFill/>
          <a:ln w="9525" algn="ctr">
            <a:noFill/>
            <a:miter lim="800000"/>
            <a:headEnd/>
            <a:tailEnd/>
          </a:ln>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2"/>
          <p:cNvSpPr>
            <a:spLocks noGrp="1" noChangeArrowheads="1"/>
          </p:cNvSpPr>
          <p:nvPr>
            <p:ph type="title"/>
          </p:nvPr>
        </p:nvSpPr>
        <p:spPr>
          <a:xfrm>
            <a:off x="457200" y="122238"/>
            <a:ext cx="7543800" cy="1003300"/>
          </a:xfrm>
        </p:spPr>
        <p:txBody>
          <a:bodyPr/>
          <a:lstStyle/>
          <a:p>
            <a:pPr eaLnBrk="1" hangingPunct="1"/>
            <a:r>
              <a:rPr lang="en-US" altLang="zh-CN" smtClean="0">
                <a:latin typeface="Copperplate Gothic Bold" pitchFamily="34" charset="0"/>
              </a:rPr>
              <a:t>Hill</a:t>
            </a:r>
            <a:r>
              <a:rPr lang="zh-CN" altLang="en-US" smtClean="0"/>
              <a:t>密码</a:t>
            </a:r>
          </a:p>
        </p:txBody>
      </p:sp>
      <p:sp>
        <p:nvSpPr>
          <p:cNvPr id="49158" name="Rectangle 3"/>
          <p:cNvSpPr>
            <a:spLocks noGrp="1" noChangeArrowheads="1"/>
          </p:cNvSpPr>
          <p:nvPr>
            <p:ph type="body" idx="1"/>
          </p:nvPr>
        </p:nvSpPr>
        <p:spPr>
          <a:xfrm>
            <a:off x="457200" y="1341438"/>
            <a:ext cx="8229600" cy="4789487"/>
          </a:xfrm>
        </p:spPr>
        <p:txBody>
          <a:bodyPr/>
          <a:lstStyle/>
          <a:p>
            <a:pPr eaLnBrk="1" hangingPunct="1"/>
            <a:endParaRPr lang="en-US" altLang="zh-CN" dirty="0" smtClean="0"/>
          </a:p>
          <a:p>
            <a:pPr eaLnBrk="1" hangingPunct="1"/>
            <a:endParaRPr lang="en-US" altLang="zh-CN" dirty="0" smtClean="0"/>
          </a:p>
          <a:p>
            <a:pPr eaLnBrk="1" hangingPunct="1"/>
            <a:r>
              <a:rPr lang="en-US" altLang="zh-CN" i="1" dirty="0" smtClean="0"/>
              <a:t>KK</a:t>
            </a:r>
            <a:r>
              <a:rPr lang="en-US" altLang="zh-CN" baseline="30000" dirty="0" smtClean="0"/>
              <a:t>-1</a:t>
            </a:r>
            <a:r>
              <a:rPr lang="en-US" altLang="zh-CN" dirty="0" smtClean="0"/>
              <a:t> =</a:t>
            </a:r>
            <a:r>
              <a:rPr lang="en-US" altLang="zh-CN" i="1" dirty="0" smtClean="0"/>
              <a:t>I </a:t>
            </a:r>
            <a:r>
              <a:rPr lang="zh-CN" altLang="en-US" dirty="0" smtClean="0"/>
              <a:t>可以验证如下</a:t>
            </a:r>
          </a:p>
          <a:p>
            <a:pPr eaLnBrk="1" hangingPunct="1"/>
            <a:endParaRPr lang="zh-CN" altLang="en-US" dirty="0" smtClean="0"/>
          </a:p>
          <a:p>
            <a:pPr eaLnBrk="1" hangingPunct="1"/>
            <a:endParaRPr lang="zh-CN" altLang="en-US" dirty="0" smtClean="0"/>
          </a:p>
          <a:p>
            <a:pPr eaLnBrk="1" hangingPunct="1">
              <a:spcBef>
                <a:spcPct val="30000"/>
              </a:spcBef>
            </a:pPr>
            <a:r>
              <a:rPr lang="en-US" altLang="zh-CN" dirty="0" smtClean="0"/>
              <a:t>Hill</a:t>
            </a:r>
            <a:r>
              <a:rPr lang="zh-CN" altLang="en-US" dirty="0" smtClean="0"/>
              <a:t>密码系统可以表示如下</a:t>
            </a:r>
          </a:p>
          <a:p>
            <a:pPr lvl="1" eaLnBrk="1" hangingPunct="1"/>
            <a:r>
              <a:rPr lang="en-US" altLang="zh-CN" b="1" i="1" dirty="0" smtClean="0"/>
              <a:t>C</a:t>
            </a:r>
            <a:r>
              <a:rPr lang="en-US" altLang="zh-CN" dirty="0" smtClean="0"/>
              <a:t>=E(</a:t>
            </a:r>
            <a:r>
              <a:rPr lang="en-US" altLang="zh-CN" b="1" i="1" dirty="0" smtClean="0"/>
              <a:t>K</a:t>
            </a:r>
            <a:r>
              <a:rPr lang="en-US" altLang="zh-CN" dirty="0" smtClean="0"/>
              <a:t>, </a:t>
            </a:r>
            <a:r>
              <a:rPr lang="en-US" altLang="zh-CN" b="1" i="1" dirty="0" smtClean="0"/>
              <a:t>P</a:t>
            </a:r>
            <a:r>
              <a:rPr lang="en-US" altLang="zh-CN" dirty="0" smtClean="0"/>
              <a:t>)=</a:t>
            </a:r>
            <a:r>
              <a:rPr lang="en-US" altLang="zh-CN" b="1" i="1" dirty="0" smtClean="0"/>
              <a:t>KP</a:t>
            </a:r>
            <a:r>
              <a:rPr lang="en-US" altLang="zh-CN" dirty="0" smtClean="0"/>
              <a:t> mod 26</a:t>
            </a:r>
          </a:p>
          <a:p>
            <a:pPr lvl="1" eaLnBrk="1" hangingPunct="1"/>
            <a:r>
              <a:rPr lang="en-US" altLang="zh-CN" b="1" i="1" dirty="0" smtClean="0"/>
              <a:t>P</a:t>
            </a:r>
            <a:r>
              <a:rPr lang="en-US" altLang="zh-CN" dirty="0" smtClean="0"/>
              <a:t>=D(</a:t>
            </a:r>
            <a:r>
              <a:rPr lang="en-US" altLang="zh-CN" b="1" i="1" dirty="0" smtClean="0"/>
              <a:t>K</a:t>
            </a:r>
            <a:r>
              <a:rPr lang="en-US" altLang="zh-CN" dirty="0" smtClean="0"/>
              <a:t>, </a:t>
            </a:r>
            <a:r>
              <a:rPr lang="en-US" altLang="zh-CN" b="1" i="1" dirty="0" smtClean="0"/>
              <a:t>C</a:t>
            </a:r>
            <a:r>
              <a:rPr lang="en-US" altLang="zh-CN" dirty="0" smtClean="0"/>
              <a:t>)=</a:t>
            </a:r>
            <a:r>
              <a:rPr lang="en-US" altLang="zh-CN" b="1" i="1" dirty="0" smtClean="0"/>
              <a:t>K</a:t>
            </a:r>
            <a:r>
              <a:rPr lang="en-US" altLang="zh-CN" baseline="30000" dirty="0" smtClean="0"/>
              <a:t>-1</a:t>
            </a:r>
            <a:r>
              <a:rPr lang="en-US" altLang="zh-CN" b="1" i="1" dirty="0" smtClean="0"/>
              <a:t>C</a:t>
            </a:r>
            <a:r>
              <a:rPr lang="en-US" altLang="zh-CN" dirty="0" smtClean="0"/>
              <a:t> mod 26=</a:t>
            </a:r>
            <a:r>
              <a:rPr lang="en-US" altLang="zh-CN" b="1" i="1" dirty="0" smtClean="0"/>
              <a:t>K</a:t>
            </a:r>
            <a:r>
              <a:rPr lang="en-US" altLang="zh-CN" baseline="30000" dirty="0" smtClean="0"/>
              <a:t>-1</a:t>
            </a:r>
            <a:r>
              <a:rPr lang="en-US" altLang="zh-CN" b="1" i="1" dirty="0" smtClean="0"/>
              <a:t>KP</a:t>
            </a:r>
            <a:r>
              <a:rPr lang="en-US" altLang="zh-CN" dirty="0" smtClean="0"/>
              <a:t>=</a:t>
            </a:r>
            <a:r>
              <a:rPr lang="en-US" altLang="zh-CN" b="1" i="1" dirty="0" smtClean="0"/>
              <a:t>P</a:t>
            </a:r>
          </a:p>
          <a:p>
            <a:pPr eaLnBrk="1" hangingPunct="1"/>
            <a:r>
              <a:rPr lang="zh-CN" altLang="en-US" dirty="0" smtClean="0"/>
              <a:t>安全吗？什么情况下可以破解？</a:t>
            </a:r>
            <a:endParaRPr lang="en-US" altLang="zh-CN" dirty="0" smtClean="0"/>
          </a:p>
        </p:txBody>
      </p:sp>
      <p:pic>
        <p:nvPicPr>
          <p:cNvPr id="49159" name="Picture 4"/>
          <p:cNvPicPr>
            <a:picLocks noChangeAspect="1" noChangeArrowheads="1"/>
          </p:cNvPicPr>
          <p:nvPr/>
        </p:nvPicPr>
        <p:blipFill>
          <a:blip r:embed="rId2" cstate="print"/>
          <a:srcRect/>
          <a:stretch>
            <a:fillRect/>
          </a:stretch>
        </p:blipFill>
        <p:spPr bwMode="auto">
          <a:xfrm>
            <a:off x="3708400" y="1071546"/>
            <a:ext cx="2663825" cy="1084262"/>
          </a:xfrm>
          <a:prstGeom prst="rect">
            <a:avLst/>
          </a:prstGeom>
          <a:noFill/>
          <a:ln w="9525" algn="ctr">
            <a:noFill/>
            <a:miter lim="800000"/>
            <a:headEnd/>
            <a:tailEnd/>
          </a:ln>
        </p:spPr>
      </p:pic>
      <p:grpSp>
        <p:nvGrpSpPr>
          <p:cNvPr id="2" name="Group 8"/>
          <p:cNvGrpSpPr>
            <a:grpSpLocks/>
          </p:cNvGrpSpPr>
          <p:nvPr/>
        </p:nvGrpSpPr>
        <p:grpSpPr bwMode="auto">
          <a:xfrm>
            <a:off x="690563" y="2714620"/>
            <a:ext cx="7762875" cy="958850"/>
            <a:chOff x="435" y="1888"/>
            <a:chExt cx="4890" cy="604"/>
          </a:xfrm>
        </p:grpSpPr>
        <p:pic>
          <p:nvPicPr>
            <p:cNvPr id="49162" name="Picture 5"/>
            <p:cNvPicPr>
              <a:picLocks noChangeAspect="1" noChangeArrowheads="1"/>
            </p:cNvPicPr>
            <p:nvPr/>
          </p:nvPicPr>
          <p:blipFill>
            <a:blip r:embed="rId3" cstate="print"/>
            <a:srcRect/>
            <a:stretch>
              <a:fillRect/>
            </a:stretch>
          </p:blipFill>
          <p:spPr bwMode="auto">
            <a:xfrm>
              <a:off x="435" y="1888"/>
              <a:ext cx="4890" cy="354"/>
            </a:xfrm>
            <a:prstGeom prst="rect">
              <a:avLst/>
            </a:prstGeom>
            <a:noFill/>
            <a:ln w="9525" algn="ctr">
              <a:noFill/>
              <a:miter lim="800000"/>
              <a:headEnd/>
              <a:tailEnd/>
            </a:ln>
          </p:spPr>
        </p:pic>
        <p:pic>
          <p:nvPicPr>
            <p:cNvPr id="49163" name="Picture 6"/>
            <p:cNvPicPr>
              <a:picLocks noChangeAspect="1" noChangeArrowheads="1"/>
            </p:cNvPicPr>
            <p:nvPr/>
          </p:nvPicPr>
          <p:blipFill>
            <a:blip r:embed="rId4" cstate="print"/>
            <a:srcRect/>
            <a:stretch>
              <a:fillRect/>
            </a:stretch>
          </p:blipFill>
          <p:spPr bwMode="auto">
            <a:xfrm>
              <a:off x="476" y="2246"/>
              <a:ext cx="4842" cy="246"/>
            </a:xfrm>
            <a:prstGeom prst="rect">
              <a:avLst/>
            </a:prstGeom>
            <a:noFill/>
            <a:ln w="9525" algn="ctr">
              <a:noFill/>
              <a:miter lim="800000"/>
              <a:headEnd/>
              <a:tailEnd/>
            </a:ln>
          </p:spPr>
        </p:pic>
      </p:grpSp>
      <p:pic>
        <p:nvPicPr>
          <p:cNvPr id="49161" name="Picture 7"/>
          <p:cNvPicPr>
            <a:picLocks noChangeAspect="1" noChangeArrowheads="1"/>
          </p:cNvPicPr>
          <p:nvPr/>
        </p:nvPicPr>
        <p:blipFill>
          <a:blip r:embed="rId5" cstate="print"/>
          <a:srcRect/>
          <a:stretch>
            <a:fillRect/>
          </a:stretch>
        </p:blipFill>
        <p:spPr bwMode="auto">
          <a:xfrm>
            <a:off x="971550" y="1071546"/>
            <a:ext cx="2376488" cy="1103312"/>
          </a:xfrm>
          <a:prstGeom prst="rect">
            <a:avLst/>
          </a:prstGeom>
          <a:noFill/>
          <a:ln w="9525" algn="ctr">
            <a:noFill/>
            <a:miter lim="800000"/>
            <a:headEnd/>
            <a:tailEnd/>
          </a:ln>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81" name="Rectangle 2"/>
          <p:cNvSpPr>
            <a:spLocks noGrp="1" noChangeArrowheads="1"/>
          </p:cNvSpPr>
          <p:nvPr>
            <p:ph type="title"/>
          </p:nvPr>
        </p:nvSpPr>
        <p:spPr>
          <a:xfrm>
            <a:off x="468313" y="404813"/>
            <a:ext cx="7704137" cy="1204912"/>
          </a:xfrm>
        </p:spPr>
        <p:txBody>
          <a:bodyPr/>
          <a:lstStyle/>
          <a:p>
            <a:pPr eaLnBrk="1" hangingPunct="1"/>
            <a:r>
              <a:rPr lang="en-AU" altLang="zh-CN" sz="3500" smtClean="0">
                <a:latin typeface="Copperplate Gothic Bold" pitchFamily="34" charset="0"/>
              </a:rPr>
              <a:t>2.2.5 Polyalphabetic Ciphers</a:t>
            </a:r>
            <a:r>
              <a:rPr lang="en-AU" altLang="zh-CN" smtClean="0"/>
              <a:t/>
            </a:r>
            <a:br>
              <a:rPr lang="en-AU" altLang="zh-CN" smtClean="0"/>
            </a:br>
            <a:r>
              <a:rPr lang="zh-CN" altLang="en-AU" sz="3500" smtClean="0"/>
              <a:t>多表代换密码</a:t>
            </a:r>
          </a:p>
        </p:txBody>
      </p:sp>
      <p:sp>
        <p:nvSpPr>
          <p:cNvPr id="50182" name="Rectangle 3"/>
          <p:cNvSpPr>
            <a:spLocks noGrp="1" noChangeArrowheads="1"/>
          </p:cNvSpPr>
          <p:nvPr>
            <p:ph type="body" idx="1"/>
          </p:nvPr>
        </p:nvSpPr>
        <p:spPr>
          <a:xfrm>
            <a:off x="539750" y="1700213"/>
            <a:ext cx="8132763" cy="4103687"/>
          </a:xfrm>
        </p:spPr>
        <p:txBody>
          <a:bodyPr/>
          <a:lstStyle/>
          <a:p>
            <a:pPr eaLnBrk="1" hangingPunct="1"/>
            <a:r>
              <a:rPr lang="zh-CN" altLang="en-AU" sz="2600" smtClean="0"/>
              <a:t>改进简单的单表代换的方法是在明文消息中采用不同的单表代换，这就是多表代换密码</a:t>
            </a:r>
            <a:r>
              <a:rPr lang="en-AU" altLang="zh-CN" sz="2600" smtClean="0"/>
              <a:t>poly-alphabetic substitution ciphers </a:t>
            </a:r>
          </a:p>
          <a:p>
            <a:pPr eaLnBrk="1" hangingPunct="1"/>
            <a:r>
              <a:rPr lang="zh-CN" altLang="en-AU" sz="2600" smtClean="0"/>
              <a:t>因为需要猜测更多的字母表，并且频率分布特性也变得平坦了，所以使得密码破译更加困难</a:t>
            </a:r>
          </a:p>
          <a:p>
            <a:pPr eaLnBrk="1" hangingPunct="1"/>
            <a:r>
              <a:rPr lang="zh-CN" altLang="en-AU" sz="2600" smtClean="0"/>
              <a:t>使用一密钥词对每个明文字母选择一个字母表来加密</a:t>
            </a:r>
            <a:endParaRPr lang="en-AU" altLang="zh-CN" sz="2600" smtClean="0"/>
          </a:p>
          <a:p>
            <a:pPr eaLnBrk="1" hangingPunct="1"/>
            <a:r>
              <a:rPr lang="zh-CN" altLang="en-AU" sz="2600" smtClean="0"/>
              <a:t>依次使用每个字母表 </a:t>
            </a:r>
          </a:p>
          <a:p>
            <a:pPr eaLnBrk="1" hangingPunct="1"/>
            <a:r>
              <a:rPr lang="zh-CN" altLang="en-AU" sz="2600" smtClean="0"/>
              <a:t>如果到了密钥词最后一个字母，则从头开始继续</a:t>
            </a:r>
            <a:endParaRPr lang="en-AU" altLang="zh-CN" sz="2600" smtClean="0"/>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5" name="Rectangle 2"/>
          <p:cNvSpPr>
            <a:spLocks noGrp="1" noChangeArrowheads="1"/>
          </p:cNvSpPr>
          <p:nvPr>
            <p:ph type="title"/>
          </p:nvPr>
        </p:nvSpPr>
        <p:spPr>
          <a:xfrm>
            <a:off x="539750" y="333375"/>
            <a:ext cx="6789738" cy="773113"/>
          </a:xfrm>
        </p:spPr>
        <p:txBody>
          <a:bodyPr/>
          <a:lstStyle/>
          <a:p>
            <a:pPr eaLnBrk="1" hangingPunct="1"/>
            <a:r>
              <a:rPr lang="en-AU" altLang="zh-CN" smtClean="0">
                <a:latin typeface="Copperplate Gothic Bold" pitchFamily="34" charset="0"/>
              </a:rPr>
              <a:t>Vigenère</a:t>
            </a:r>
            <a:r>
              <a:rPr lang="zh-CN" altLang="en-AU" smtClean="0"/>
              <a:t>密码</a:t>
            </a:r>
          </a:p>
        </p:txBody>
      </p:sp>
      <p:sp>
        <p:nvSpPr>
          <p:cNvPr id="51206" name="Rectangle 3"/>
          <p:cNvSpPr>
            <a:spLocks noGrp="1" noChangeArrowheads="1"/>
          </p:cNvSpPr>
          <p:nvPr>
            <p:ph type="body" idx="1"/>
          </p:nvPr>
        </p:nvSpPr>
        <p:spPr>
          <a:xfrm>
            <a:off x="395288" y="1268413"/>
            <a:ext cx="8351837" cy="4897437"/>
          </a:xfrm>
        </p:spPr>
        <p:txBody>
          <a:bodyPr>
            <a:normAutofit fontScale="92500" lnSpcReduction="10000"/>
          </a:bodyPr>
          <a:lstStyle/>
          <a:p>
            <a:pPr eaLnBrk="1" hangingPunct="1">
              <a:lnSpc>
                <a:spcPct val="90000"/>
              </a:lnSpc>
            </a:pPr>
            <a:r>
              <a:rPr lang="en-AU" altLang="zh-CN" sz="2600" dirty="0" err="1" smtClean="0"/>
              <a:t>Vigenère</a:t>
            </a:r>
            <a:r>
              <a:rPr lang="en-AU" altLang="zh-CN" sz="2600" dirty="0" smtClean="0"/>
              <a:t> (</a:t>
            </a:r>
            <a:r>
              <a:rPr lang="zh-CN" altLang="en-US" sz="2600" dirty="0" smtClean="0"/>
              <a:t>法国外交家，</a:t>
            </a:r>
            <a:r>
              <a:rPr lang="en-US" altLang="zh-CN" sz="2600" dirty="0" smtClean="0"/>
              <a:t>26-</a:t>
            </a:r>
            <a:r>
              <a:rPr lang="zh-CN" altLang="en-US" sz="2600" dirty="0" smtClean="0"/>
              <a:t>罗马，</a:t>
            </a:r>
            <a:r>
              <a:rPr lang="en-US" altLang="zh-CN" sz="2600" dirty="0" smtClean="0"/>
              <a:t>39 </a:t>
            </a:r>
            <a:r>
              <a:rPr lang="zh-CN" altLang="en-US" sz="2600" dirty="0" smtClean="0"/>
              <a:t>研究，</a:t>
            </a:r>
            <a:r>
              <a:rPr lang="en-US" altLang="zh-CN" sz="2600" dirty="0" smtClean="0"/>
              <a:t>in</a:t>
            </a:r>
            <a:r>
              <a:rPr lang="zh-CN" altLang="en-US" sz="2600" dirty="0" smtClean="0"/>
              <a:t> </a:t>
            </a:r>
            <a:r>
              <a:rPr lang="en-US" altLang="zh-CN" sz="2600" dirty="0" smtClean="0"/>
              <a:t>1856 </a:t>
            </a:r>
            <a:r>
              <a:rPr lang="zh-CN" altLang="en-US" sz="2600" dirty="0" smtClean="0"/>
              <a:t>“</a:t>
            </a:r>
            <a:r>
              <a:rPr lang="en-US" altLang="zh-CN" sz="2600" dirty="0" err="1" smtClean="0"/>
              <a:t>Traicte</a:t>
            </a:r>
            <a:r>
              <a:rPr lang="en-US" altLang="zh-CN" sz="2600" dirty="0" smtClean="0"/>
              <a:t> des </a:t>
            </a:r>
            <a:r>
              <a:rPr lang="en-US" altLang="zh-CN" sz="2600" dirty="0" err="1" smtClean="0"/>
              <a:t>Chiffres</a:t>
            </a:r>
            <a:r>
              <a:rPr lang="zh-CN" altLang="en-US" sz="2600" dirty="0" smtClean="0"/>
              <a:t>”</a:t>
            </a:r>
            <a:r>
              <a:rPr lang="en-US" altLang="zh-CN" sz="2600" dirty="0" smtClean="0"/>
              <a:t>-a treatise on secret writing</a:t>
            </a:r>
            <a:r>
              <a:rPr lang="en-AU" altLang="zh-CN" sz="2600" dirty="0" smtClean="0"/>
              <a:t>)</a:t>
            </a:r>
            <a:endParaRPr lang="en-US" altLang="zh-CN" sz="2600" dirty="0" smtClean="0"/>
          </a:p>
          <a:p>
            <a:pPr eaLnBrk="1" hangingPunct="1">
              <a:lnSpc>
                <a:spcPct val="90000"/>
              </a:lnSpc>
            </a:pPr>
            <a:r>
              <a:rPr lang="zh-CN" altLang="en-AU" sz="2600" dirty="0" smtClean="0"/>
              <a:t>最简单的多表代换密码是</a:t>
            </a:r>
            <a:r>
              <a:rPr lang="en-AU" altLang="zh-CN" sz="2600" dirty="0" err="1" smtClean="0"/>
              <a:t>Vigenère</a:t>
            </a:r>
            <a:r>
              <a:rPr lang="zh-CN" altLang="en-AU" sz="2600" dirty="0" smtClean="0"/>
              <a:t>密码，它其实是多重</a:t>
            </a:r>
            <a:r>
              <a:rPr lang="en-AU" altLang="zh-CN" sz="2600" dirty="0" smtClean="0"/>
              <a:t>Caesar</a:t>
            </a:r>
            <a:r>
              <a:rPr lang="zh-CN" altLang="en-AU" sz="2600" dirty="0" smtClean="0"/>
              <a:t>密码 </a:t>
            </a:r>
          </a:p>
          <a:p>
            <a:pPr eaLnBrk="1" hangingPunct="1">
              <a:lnSpc>
                <a:spcPct val="90000"/>
              </a:lnSpc>
            </a:pPr>
            <a:r>
              <a:rPr lang="en-AU" altLang="zh-CN" sz="2600" dirty="0" smtClean="0"/>
              <a:t>26</a:t>
            </a:r>
            <a:r>
              <a:rPr lang="zh-CN" altLang="en-AU" sz="2600" dirty="0" smtClean="0"/>
              <a:t>个密码水平放置，最左边是密钥字母，顶部排列的是明文的标准字母表</a:t>
            </a:r>
          </a:p>
          <a:p>
            <a:pPr eaLnBrk="1" hangingPunct="1">
              <a:lnSpc>
                <a:spcPct val="90000"/>
              </a:lnSpc>
            </a:pPr>
            <a:r>
              <a:rPr lang="zh-CN" altLang="en-AU" sz="2600" dirty="0" smtClean="0"/>
              <a:t>加密一条消息需要与消息一样长的密钥，密钥是密钥词的重复，比如，密钥词为</a:t>
            </a:r>
            <a:r>
              <a:rPr lang="en-AU" altLang="zh-CN" sz="2600" dirty="0" smtClean="0"/>
              <a:t>K = k</a:t>
            </a:r>
            <a:r>
              <a:rPr lang="en-AU" altLang="zh-CN" sz="2600" baseline="-25000" dirty="0" smtClean="0"/>
              <a:t>1</a:t>
            </a:r>
            <a:r>
              <a:rPr lang="en-AU" altLang="zh-CN" sz="2600" dirty="0" smtClean="0"/>
              <a:t> k</a:t>
            </a:r>
            <a:r>
              <a:rPr lang="en-AU" altLang="zh-CN" sz="2600" baseline="-25000" dirty="0" smtClean="0"/>
              <a:t>2</a:t>
            </a:r>
            <a:r>
              <a:rPr lang="en-AU" altLang="zh-CN" sz="2600" dirty="0" smtClean="0"/>
              <a:t> ... </a:t>
            </a:r>
            <a:r>
              <a:rPr lang="en-AU" altLang="zh-CN" sz="2600" dirty="0" err="1" smtClean="0"/>
              <a:t>k</a:t>
            </a:r>
            <a:r>
              <a:rPr lang="en-AU" altLang="zh-CN" sz="2600" baseline="-25000" dirty="0" err="1" smtClean="0"/>
              <a:t>d</a:t>
            </a:r>
            <a:r>
              <a:rPr lang="en-AU" altLang="zh-CN" sz="2600" dirty="0" smtClean="0"/>
              <a:t> </a:t>
            </a:r>
          </a:p>
          <a:p>
            <a:pPr eaLnBrk="1" hangingPunct="1">
              <a:lnSpc>
                <a:spcPct val="90000"/>
              </a:lnSpc>
            </a:pPr>
            <a:r>
              <a:rPr lang="zh-CN" altLang="en-AU" sz="2600" dirty="0" smtClean="0"/>
              <a:t>加密：给定密钥字母</a:t>
            </a:r>
            <a:r>
              <a:rPr lang="en-AU" altLang="zh-CN" sz="2600" dirty="0" smtClean="0"/>
              <a:t>x</a:t>
            </a:r>
            <a:r>
              <a:rPr lang="zh-CN" altLang="en-AU" sz="2600" dirty="0" smtClean="0"/>
              <a:t>和明文字母</a:t>
            </a:r>
            <a:r>
              <a:rPr lang="en-AU" altLang="zh-CN" sz="2600" dirty="0" smtClean="0"/>
              <a:t>y</a:t>
            </a:r>
            <a:r>
              <a:rPr lang="zh-CN" altLang="en-AU" sz="2600" dirty="0" smtClean="0"/>
              <a:t>，密文字母是位于</a:t>
            </a:r>
            <a:r>
              <a:rPr lang="en-AU" altLang="zh-CN" sz="2600" dirty="0" smtClean="0"/>
              <a:t>x</a:t>
            </a:r>
            <a:r>
              <a:rPr lang="zh-CN" altLang="en-AU" sz="2600" dirty="0" smtClean="0"/>
              <a:t>行和</a:t>
            </a:r>
            <a:r>
              <a:rPr lang="en-AU" altLang="zh-CN" sz="2600" dirty="0" smtClean="0"/>
              <a:t>y</a:t>
            </a:r>
            <a:r>
              <a:rPr lang="zh-CN" altLang="en-AU" sz="2600" dirty="0" smtClean="0"/>
              <a:t>列的那个字母</a:t>
            </a:r>
          </a:p>
          <a:p>
            <a:pPr eaLnBrk="1" hangingPunct="1">
              <a:lnSpc>
                <a:spcPct val="90000"/>
              </a:lnSpc>
            </a:pPr>
            <a:r>
              <a:rPr lang="zh-CN" altLang="en-AU" sz="2600" dirty="0" smtClean="0"/>
              <a:t>密钥词的第</a:t>
            </a:r>
            <a:r>
              <a:rPr lang="en-AU" altLang="zh-CN" sz="2600" dirty="0" err="1" smtClean="0"/>
              <a:t>i</a:t>
            </a:r>
            <a:r>
              <a:rPr lang="en-AU" altLang="zh-CN" sz="2600" dirty="0" smtClean="0"/>
              <a:t> </a:t>
            </a:r>
            <a:r>
              <a:rPr lang="zh-CN" altLang="en-AU" sz="2600" dirty="0" smtClean="0"/>
              <a:t>字母，表明使用第</a:t>
            </a:r>
            <a:r>
              <a:rPr lang="en-AU" altLang="zh-CN" sz="2600" dirty="0" err="1" smtClean="0"/>
              <a:t>i</a:t>
            </a:r>
            <a:r>
              <a:rPr lang="zh-CN" altLang="en-AU" sz="2600" dirty="0" smtClean="0"/>
              <a:t>个字母表，轮流使用字母表，如果到了消息的第</a:t>
            </a:r>
            <a:r>
              <a:rPr lang="en-AU" altLang="zh-CN" sz="2600" i="1" dirty="0" smtClean="0"/>
              <a:t>d</a:t>
            </a:r>
            <a:r>
              <a:rPr lang="zh-CN" altLang="en-AU" sz="2600" dirty="0" smtClean="0"/>
              <a:t>个字母时则从头再做 </a:t>
            </a:r>
          </a:p>
          <a:p>
            <a:pPr eaLnBrk="1" hangingPunct="1">
              <a:lnSpc>
                <a:spcPct val="90000"/>
              </a:lnSpc>
            </a:pPr>
            <a:r>
              <a:rPr lang="zh-CN" altLang="en-AU" sz="2600" dirty="0" smtClean="0"/>
              <a:t>解密：密钥字母决定行，行里密文字母所在列的顶部字母就是明文字母</a:t>
            </a:r>
            <a:r>
              <a:rPr lang="zh-CN" altLang="en-AU" dirty="0" smtClean="0"/>
              <a:t> </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468313" y="476250"/>
            <a:ext cx="7086600" cy="708025"/>
          </a:xfrm>
        </p:spPr>
        <p:txBody>
          <a:bodyPr>
            <a:normAutofit fontScale="90000"/>
          </a:bodyPr>
          <a:lstStyle/>
          <a:p>
            <a:pPr eaLnBrk="1" hangingPunct="1"/>
            <a:r>
              <a:rPr lang="zh-CN" altLang="en-US" dirty="0" smtClean="0"/>
              <a:t>密码学近现代演变过程</a:t>
            </a:r>
            <a:r>
              <a:rPr lang="en-US" altLang="zh-CN" sz="3500" dirty="0" smtClean="0"/>
              <a:t>(2)</a:t>
            </a:r>
            <a:endParaRPr lang="en-US" altLang="zh-CN" sz="3000" dirty="0" smtClean="0"/>
          </a:p>
        </p:txBody>
      </p:sp>
      <p:sp>
        <p:nvSpPr>
          <p:cNvPr id="8198" name="Rectangle 3"/>
          <p:cNvSpPr>
            <a:spLocks noGrp="1" noChangeArrowheads="1"/>
          </p:cNvSpPr>
          <p:nvPr>
            <p:ph type="body" idx="1"/>
          </p:nvPr>
        </p:nvSpPr>
        <p:spPr>
          <a:xfrm>
            <a:off x="250825" y="1557338"/>
            <a:ext cx="7107257" cy="4392612"/>
          </a:xfrm>
        </p:spPr>
        <p:txBody>
          <a:bodyPr>
            <a:normAutofit/>
          </a:bodyPr>
          <a:lstStyle/>
          <a:p>
            <a:pPr eaLnBrk="1" hangingPunct="1">
              <a:lnSpc>
                <a:spcPct val="75000"/>
              </a:lnSpc>
            </a:pPr>
            <a:r>
              <a:rPr lang="en-US" altLang="zh-CN" sz="2400" dirty="0" smtClean="0"/>
              <a:t>1948, Claude Shannon’s</a:t>
            </a:r>
            <a:r>
              <a:rPr lang="zh-CN" altLang="en-US" sz="2400" dirty="0" smtClean="0"/>
              <a:t>发表“</a:t>
            </a:r>
            <a:r>
              <a:rPr lang="en-US" altLang="zh-CN" sz="2400" dirty="0" smtClean="0"/>
              <a:t>The Communication    Theory of Secrecy System”</a:t>
            </a:r>
            <a:r>
              <a:rPr lang="zh-CN" altLang="en-US" sz="2400" dirty="0" smtClean="0"/>
              <a:t>，成为现代密码学理论基础</a:t>
            </a:r>
          </a:p>
          <a:p>
            <a:pPr lvl="1" eaLnBrk="1" hangingPunct="1">
              <a:lnSpc>
                <a:spcPct val="85000"/>
              </a:lnSpc>
            </a:pPr>
            <a:r>
              <a:rPr lang="en-US" altLang="zh-CN" sz="2200" dirty="0" smtClean="0"/>
              <a:t>Claude Elwood Shannon (Apr. 30, 1916 – Feb. 24, 2001), </a:t>
            </a:r>
            <a:r>
              <a:rPr lang="zh-CN" altLang="en-US" sz="2200" dirty="0" smtClean="0"/>
              <a:t>美国电气工程师和数学家，被誉为信息论之父 </a:t>
            </a:r>
            <a:r>
              <a:rPr lang="en-US" altLang="zh-CN" sz="2200" dirty="0" smtClean="0"/>
              <a:t>"the father of information theory".</a:t>
            </a:r>
          </a:p>
          <a:p>
            <a:pPr lvl="1" eaLnBrk="1" hangingPunct="1">
              <a:lnSpc>
                <a:spcPct val="85000"/>
              </a:lnSpc>
            </a:pPr>
            <a:r>
              <a:rPr lang="zh-CN" altLang="en-US" sz="2200" dirty="0" smtClean="0"/>
              <a:t>香农之有名在于他以</a:t>
            </a:r>
            <a:r>
              <a:rPr lang="en-US" altLang="zh-CN" sz="2200" dirty="0" smtClean="0"/>
              <a:t>1948</a:t>
            </a:r>
            <a:r>
              <a:rPr lang="zh-CN" altLang="en-US" sz="2200" dirty="0" smtClean="0"/>
              <a:t>年发表的那篇旷世论文而奠定了现代信息论基础。其实早在</a:t>
            </a:r>
            <a:r>
              <a:rPr lang="en-US" altLang="zh-CN" sz="2200" dirty="0" smtClean="0"/>
              <a:t>1937</a:t>
            </a:r>
            <a:r>
              <a:rPr lang="zh-CN" altLang="en-US" sz="2200" dirty="0" smtClean="0"/>
              <a:t>年</a:t>
            </a:r>
            <a:r>
              <a:rPr lang="en-US" altLang="zh-CN" sz="2200" dirty="0" smtClean="0"/>
              <a:t>,</a:t>
            </a:r>
            <a:r>
              <a:rPr lang="zh-CN" altLang="en-US" sz="2200" dirty="0" smtClean="0"/>
              <a:t>当</a:t>
            </a:r>
            <a:r>
              <a:rPr lang="en-US" altLang="zh-CN" sz="2200" dirty="0" smtClean="0"/>
              <a:t>21</a:t>
            </a:r>
            <a:r>
              <a:rPr lang="zh-CN" altLang="en-US" sz="2200" dirty="0" smtClean="0"/>
              <a:t>岁的香农还是</a:t>
            </a:r>
            <a:r>
              <a:rPr lang="en-US" altLang="zh-CN" sz="2200" dirty="0" smtClean="0"/>
              <a:t>MIT</a:t>
            </a:r>
            <a:r>
              <a:rPr lang="zh-CN" altLang="en-US" sz="2200" dirty="0" smtClean="0"/>
              <a:t>的硕士研究生时，他便在他的硕士论文中论述了布尔代数的电子实现和应用，可以构建和解决任何逻辑的和数字的关系，因此奠定了数字计算机和数字电路设计理论的基础。他的硕士论文一直被认为是迄今最重要的硕士论文。 </a:t>
            </a:r>
          </a:p>
          <a:p>
            <a:pPr eaLnBrk="1" hangingPunct="1">
              <a:lnSpc>
                <a:spcPct val="75000"/>
              </a:lnSpc>
            </a:pPr>
            <a:r>
              <a:rPr lang="en-US" altLang="zh-CN" sz="2400" dirty="0" smtClean="0"/>
              <a:t>1949-1967</a:t>
            </a:r>
            <a:r>
              <a:rPr lang="zh-CN" altLang="en-US" sz="2400" dirty="0" smtClean="0"/>
              <a:t>，密码学研究处于沉寂时期</a:t>
            </a:r>
          </a:p>
        </p:txBody>
      </p:sp>
      <p:pic>
        <p:nvPicPr>
          <p:cNvPr id="8199" name="Picture 5" descr="200px-Claude_Elwood_Shannon_%281916-2001%29"/>
          <p:cNvPicPr>
            <a:picLocks noChangeAspect="1" noChangeArrowheads="1"/>
          </p:cNvPicPr>
          <p:nvPr/>
        </p:nvPicPr>
        <p:blipFill>
          <a:blip r:embed="rId2" cstate="print"/>
          <a:srcRect/>
          <a:stretch>
            <a:fillRect/>
          </a:stretch>
        </p:blipFill>
        <p:spPr bwMode="auto">
          <a:xfrm>
            <a:off x="7358082" y="1357298"/>
            <a:ext cx="1285852" cy="181153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9" name="Rectangle 2"/>
          <p:cNvSpPr>
            <a:spLocks noGrp="1" noChangeArrowheads="1"/>
          </p:cNvSpPr>
          <p:nvPr>
            <p:ph type="title"/>
          </p:nvPr>
        </p:nvSpPr>
        <p:spPr/>
        <p:txBody>
          <a:bodyPr/>
          <a:lstStyle/>
          <a:p>
            <a:pPr eaLnBrk="1" hangingPunct="1"/>
            <a:endParaRPr lang="zh-CN" altLang="zh-CN" smtClean="0"/>
          </a:p>
        </p:txBody>
      </p:sp>
      <p:pic>
        <p:nvPicPr>
          <p:cNvPr id="52230" name="Picture 3"/>
          <p:cNvPicPr>
            <a:picLocks noChangeAspect="1" noChangeArrowheads="1"/>
          </p:cNvPicPr>
          <p:nvPr/>
        </p:nvPicPr>
        <p:blipFill>
          <a:blip r:embed="rId3" cstate="print"/>
          <a:srcRect/>
          <a:stretch>
            <a:fillRect/>
          </a:stretch>
        </p:blipFill>
        <p:spPr bwMode="auto">
          <a:xfrm>
            <a:off x="0" y="167904"/>
            <a:ext cx="9144000" cy="55959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3" name="Rectangle 2"/>
          <p:cNvSpPr>
            <a:spLocks noGrp="1" noChangeArrowheads="1"/>
          </p:cNvSpPr>
          <p:nvPr>
            <p:ph type="title"/>
          </p:nvPr>
        </p:nvSpPr>
        <p:spPr>
          <a:xfrm>
            <a:off x="468313" y="260350"/>
            <a:ext cx="7543800" cy="930275"/>
          </a:xfrm>
        </p:spPr>
        <p:txBody>
          <a:bodyPr/>
          <a:lstStyle/>
          <a:p>
            <a:pPr eaLnBrk="1" hangingPunct="1"/>
            <a:r>
              <a:rPr lang="en-US" altLang="zh-CN" sz="4300" smtClean="0">
                <a:latin typeface="Copperplate Gothic Bold" pitchFamily="34" charset="0"/>
              </a:rPr>
              <a:t>Example</a:t>
            </a:r>
            <a:endParaRPr lang="en-AU" altLang="zh-CN" sz="4300" smtClean="0">
              <a:latin typeface="Copperplate Gothic Bold" pitchFamily="34" charset="0"/>
            </a:endParaRPr>
          </a:p>
        </p:txBody>
      </p:sp>
      <p:sp>
        <p:nvSpPr>
          <p:cNvPr id="53254" name="Rectangle 3"/>
          <p:cNvSpPr>
            <a:spLocks noGrp="1" noChangeArrowheads="1"/>
          </p:cNvSpPr>
          <p:nvPr>
            <p:ph type="body" idx="1"/>
          </p:nvPr>
        </p:nvSpPr>
        <p:spPr>
          <a:xfrm>
            <a:off x="468313" y="1412875"/>
            <a:ext cx="8351837" cy="4895850"/>
          </a:xfrm>
        </p:spPr>
        <p:txBody>
          <a:bodyPr/>
          <a:lstStyle/>
          <a:p>
            <a:pPr eaLnBrk="1" hangingPunct="1">
              <a:lnSpc>
                <a:spcPct val="80000"/>
              </a:lnSpc>
              <a:spcBef>
                <a:spcPct val="30000"/>
              </a:spcBef>
            </a:pPr>
            <a:r>
              <a:rPr lang="zh-CN" altLang="en-AU" dirty="0" smtClean="0"/>
              <a:t>写下明文 </a:t>
            </a:r>
          </a:p>
          <a:p>
            <a:pPr eaLnBrk="1" hangingPunct="1">
              <a:lnSpc>
                <a:spcPct val="80000"/>
              </a:lnSpc>
              <a:spcBef>
                <a:spcPct val="30000"/>
              </a:spcBef>
            </a:pPr>
            <a:r>
              <a:rPr lang="zh-CN" altLang="en-AU" dirty="0" smtClean="0"/>
              <a:t>在明文之上重复写下密钥</a:t>
            </a:r>
          </a:p>
          <a:p>
            <a:pPr eaLnBrk="1" hangingPunct="1">
              <a:lnSpc>
                <a:spcPct val="80000"/>
              </a:lnSpc>
              <a:spcBef>
                <a:spcPct val="30000"/>
              </a:spcBef>
            </a:pPr>
            <a:r>
              <a:rPr lang="zh-CN" altLang="en-AU" dirty="0" smtClean="0"/>
              <a:t>像使用</a:t>
            </a:r>
            <a:r>
              <a:rPr lang="en-AU" altLang="zh-CN" dirty="0" smtClean="0"/>
              <a:t>Caesar cipher</a:t>
            </a:r>
            <a:r>
              <a:rPr lang="zh-CN" altLang="en-AU" dirty="0" smtClean="0"/>
              <a:t>密钥那样使用每一个密钥字母，加密每一个明文字母</a:t>
            </a:r>
            <a:endParaRPr lang="en-AU" altLang="zh-CN" dirty="0" smtClean="0"/>
          </a:p>
          <a:p>
            <a:pPr eaLnBrk="1" hangingPunct="1">
              <a:lnSpc>
                <a:spcPct val="80000"/>
              </a:lnSpc>
              <a:spcBef>
                <a:spcPct val="30000"/>
              </a:spcBef>
            </a:pPr>
            <a:r>
              <a:rPr lang="zh-CN" altLang="en-US" dirty="0" smtClean="0"/>
              <a:t>比如，使用密钥</a:t>
            </a:r>
            <a:r>
              <a:rPr lang="en-US" altLang="zh-CN" i="1" dirty="0" smtClean="0"/>
              <a:t>deceptive</a:t>
            </a:r>
            <a:endParaRPr lang="en-AU" altLang="zh-CN" i="1" dirty="0" smtClean="0"/>
          </a:p>
          <a:p>
            <a:pPr lvl="1" eaLnBrk="1" hangingPunct="1">
              <a:lnSpc>
                <a:spcPct val="80000"/>
              </a:lnSpc>
              <a:spcBef>
                <a:spcPct val="30000"/>
              </a:spcBef>
              <a:buFont typeface="Wingdings" pitchFamily="2" charset="2"/>
              <a:buNone/>
            </a:pPr>
            <a:r>
              <a:rPr lang="en-AU" altLang="zh-CN" b="1" dirty="0" smtClean="0">
                <a:latin typeface="Courier New" pitchFamily="49" charset="0"/>
              </a:rPr>
              <a:t>key:       </a:t>
            </a:r>
            <a:r>
              <a:rPr lang="en-AU" altLang="zh-CN" b="1" dirty="0" err="1" smtClean="0">
                <a:latin typeface="Courier New" pitchFamily="49" charset="0"/>
              </a:rPr>
              <a:t>deceptivedeceptivedeceptive</a:t>
            </a:r>
            <a:endParaRPr lang="en-AU" altLang="zh-CN" b="1" dirty="0" smtClean="0">
              <a:latin typeface="Courier New" pitchFamily="49" charset="0"/>
            </a:endParaRPr>
          </a:p>
          <a:p>
            <a:pPr lvl="1" eaLnBrk="1" hangingPunct="1">
              <a:lnSpc>
                <a:spcPct val="80000"/>
              </a:lnSpc>
              <a:spcBef>
                <a:spcPct val="30000"/>
              </a:spcBef>
              <a:buFont typeface="Wingdings" pitchFamily="2" charset="2"/>
              <a:buNone/>
            </a:pPr>
            <a:r>
              <a:rPr lang="en-AU" altLang="zh-CN" b="1" dirty="0" smtClean="0">
                <a:latin typeface="Courier New" pitchFamily="49" charset="0"/>
              </a:rPr>
              <a:t>plaintext: </a:t>
            </a:r>
            <a:r>
              <a:rPr lang="en-AU" altLang="zh-CN" b="1" dirty="0" err="1" smtClean="0">
                <a:latin typeface="Courier New" pitchFamily="49" charset="0"/>
              </a:rPr>
              <a:t>wearediscoveredsaveyourself</a:t>
            </a:r>
            <a:endParaRPr lang="en-AU" altLang="zh-CN" b="1" dirty="0" smtClean="0">
              <a:latin typeface="Courier New" pitchFamily="49" charset="0"/>
            </a:endParaRPr>
          </a:p>
          <a:p>
            <a:pPr lvl="1" eaLnBrk="1" hangingPunct="1">
              <a:lnSpc>
                <a:spcPct val="80000"/>
              </a:lnSpc>
              <a:spcBef>
                <a:spcPct val="30000"/>
              </a:spcBef>
              <a:buFont typeface="Wingdings" pitchFamily="2" charset="2"/>
              <a:buNone/>
            </a:pPr>
            <a:r>
              <a:rPr lang="en-AU" altLang="zh-CN" b="1" dirty="0" err="1" smtClean="0">
                <a:latin typeface="Courier New" pitchFamily="49" charset="0"/>
              </a:rPr>
              <a:t>ciphertext:ZIC</a:t>
            </a:r>
            <a:r>
              <a:rPr lang="en-AU" altLang="zh-CN" b="1" dirty="0" err="1" smtClean="0">
                <a:solidFill>
                  <a:srgbClr val="0070C0"/>
                </a:solidFill>
                <a:latin typeface="Courier New" pitchFamily="49" charset="0"/>
              </a:rPr>
              <a:t>VTW</a:t>
            </a:r>
            <a:r>
              <a:rPr lang="en-AU" altLang="zh-CN" b="1" dirty="0" err="1" smtClean="0">
                <a:latin typeface="Courier New" pitchFamily="49" charset="0"/>
              </a:rPr>
              <a:t>QNGRZG</a:t>
            </a:r>
            <a:r>
              <a:rPr lang="en-AU" altLang="zh-CN" b="1" dirty="0" err="1" smtClean="0">
                <a:solidFill>
                  <a:srgbClr val="0070C0"/>
                </a:solidFill>
                <a:latin typeface="Courier New" pitchFamily="49" charset="0"/>
              </a:rPr>
              <a:t>VTW</a:t>
            </a:r>
            <a:r>
              <a:rPr lang="en-AU" altLang="zh-CN" b="1" dirty="0" err="1" smtClean="0">
                <a:latin typeface="Courier New" pitchFamily="49" charset="0"/>
              </a:rPr>
              <a:t>AVZHCQYGLMGJ</a:t>
            </a:r>
            <a:endParaRPr lang="en-AU" altLang="zh-CN" sz="2200" b="1" dirty="0" smtClean="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7" name="Rectangle 2"/>
          <p:cNvSpPr>
            <a:spLocks noGrp="1" noChangeArrowheads="1"/>
          </p:cNvSpPr>
          <p:nvPr>
            <p:ph type="title"/>
          </p:nvPr>
        </p:nvSpPr>
        <p:spPr>
          <a:xfrm>
            <a:off x="684213" y="423863"/>
            <a:ext cx="7200900" cy="663575"/>
          </a:xfrm>
        </p:spPr>
        <p:txBody>
          <a:bodyPr>
            <a:normAutofit fontScale="90000"/>
          </a:bodyPr>
          <a:lstStyle/>
          <a:p>
            <a:pPr eaLnBrk="1" hangingPunct="1"/>
            <a:r>
              <a:rPr lang="en-AU" altLang="zh-CN" dirty="0" err="1" smtClean="0">
                <a:latin typeface="Copperplate Gothic Bold" pitchFamily="34" charset="0"/>
              </a:rPr>
              <a:t>Vigenère</a:t>
            </a:r>
            <a:r>
              <a:rPr lang="zh-CN" altLang="en-AU" dirty="0" smtClean="0"/>
              <a:t>密码的安全性</a:t>
            </a:r>
          </a:p>
        </p:txBody>
      </p:sp>
      <p:sp>
        <p:nvSpPr>
          <p:cNvPr id="54278" name="Rectangle 3"/>
          <p:cNvSpPr>
            <a:spLocks noGrp="1" noChangeArrowheads="1"/>
          </p:cNvSpPr>
          <p:nvPr>
            <p:ph type="body" idx="1"/>
          </p:nvPr>
        </p:nvSpPr>
        <p:spPr>
          <a:xfrm>
            <a:off x="395288" y="1341438"/>
            <a:ext cx="8280400" cy="4824412"/>
          </a:xfrm>
        </p:spPr>
        <p:txBody>
          <a:bodyPr/>
          <a:lstStyle/>
          <a:p>
            <a:pPr eaLnBrk="1" hangingPunct="1">
              <a:lnSpc>
                <a:spcPct val="95000"/>
              </a:lnSpc>
            </a:pPr>
            <a:r>
              <a:rPr lang="zh-CN" altLang="en-US" sz="2300" dirty="0" smtClean="0"/>
              <a:t>每一个明文字母可以有多个密文字母对应，这样字母使用的频率特性减弱了，但是没有完全消失</a:t>
            </a:r>
          </a:p>
          <a:p>
            <a:pPr eaLnBrk="1" hangingPunct="1">
              <a:lnSpc>
                <a:spcPct val="95000"/>
              </a:lnSpc>
            </a:pPr>
            <a:r>
              <a:rPr lang="zh-CN" altLang="en-US" sz="2300" dirty="0" smtClean="0"/>
              <a:t>攻击者首先要分析密文是否是用单表代换加密的，即通过简单的测试密文的统计特性</a:t>
            </a:r>
          </a:p>
          <a:p>
            <a:pPr eaLnBrk="1" hangingPunct="1">
              <a:lnSpc>
                <a:spcPct val="95000"/>
              </a:lnSpc>
            </a:pPr>
            <a:r>
              <a:rPr lang="zh-CN" altLang="en-US" sz="2300" dirty="0" smtClean="0"/>
              <a:t>如果认为是用</a:t>
            </a:r>
            <a:r>
              <a:rPr lang="en-AU" altLang="zh-CN" sz="2300" dirty="0" err="1" smtClean="0"/>
              <a:t>Vigenère</a:t>
            </a:r>
            <a:r>
              <a:rPr lang="zh-CN" altLang="en-AU" sz="2300" dirty="0" smtClean="0"/>
              <a:t>密码加密的，破译能否取得进展将取决于能否判定密钥词的长度，要通过发现重复序列来判断</a:t>
            </a:r>
          </a:p>
          <a:p>
            <a:pPr eaLnBrk="1" hangingPunct="1">
              <a:lnSpc>
                <a:spcPct val="95000"/>
              </a:lnSpc>
            </a:pPr>
            <a:r>
              <a:rPr lang="zh-CN" altLang="en-AU" sz="2300" dirty="0" smtClean="0"/>
              <a:t>如果密钥词长度是</a:t>
            </a:r>
            <a:r>
              <a:rPr lang="en-AU" altLang="zh-CN" sz="2300" dirty="0" smtClean="0"/>
              <a:t>N</a:t>
            </a:r>
            <a:r>
              <a:rPr lang="zh-CN" altLang="en-AU" sz="2300" dirty="0" smtClean="0"/>
              <a:t>，那么密码实际上包含了</a:t>
            </a:r>
            <a:r>
              <a:rPr lang="en-AU" altLang="zh-CN" sz="2300" dirty="0" smtClean="0"/>
              <a:t>N</a:t>
            </a:r>
            <a:r>
              <a:rPr lang="zh-CN" altLang="en-AU" sz="2300" dirty="0" smtClean="0"/>
              <a:t>个单表代换</a:t>
            </a:r>
            <a:r>
              <a:rPr lang="zh-CN" altLang="en-US" sz="2300" dirty="0" smtClean="0"/>
              <a:t>。相同长度的密文，</a:t>
            </a:r>
            <a:r>
              <a:rPr lang="en-US" altLang="zh-CN" sz="2300" dirty="0" smtClean="0"/>
              <a:t>N</a:t>
            </a:r>
            <a:r>
              <a:rPr lang="zh-CN" altLang="en-US" sz="2300" dirty="0" smtClean="0"/>
              <a:t>越大，字母统计特性越弱。</a:t>
            </a:r>
            <a:endParaRPr lang="zh-CN" altLang="en-AU" sz="2300" dirty="0" smtClean="0"/>
          </a:p>
          <a:p>
            <a:pPr eaLnBrk="1" hangingPunct="1">
              <a:lnSpc>
                <a:spcPct val="95000"/>
              </a:lnSpc>
            </a:pPr>
            <a:r>
              <a:rPr lang="zh-CN" altLang="en-AU" sz="2300" dirty="0" smtClean="0"/>
              <a:t>最终措施是选择与明文</a:t>
            </a:r>
            <a:r>
              <a:rPr lang="zh-CN" altLang="en-AU" sz="2300" dirty="0" smtClean="0">
                <a:solidFill>
                  <a:srgbClr val="FF0000"/>
                </a:solidFill>
              </a:rPr>
              <a:t>毫无统计关系</a:t>
            </a:r>
            <a:r>
              <a:rPr lang="en-US" altLang="zh-CN" sz="2300" dirty="0" smtClean="0">
                <a:solidFill>
                  <a:srgbClr val="0070C0"/>
                </a:solidFill>
              </a:rPr>
              <a:t>(</a:t>
            </a:r>
            <a:r>
              <a:rPr lang="zh-CN" altLang="en-US" sz="2300" dirty="0" smtClean="0">
                <a:solidFill>
                  <a:srgbClr val="0070C0"/>
                </a:solidFill>
              </a:rPr>
              <a:t>随机</a:t>
            </a:r>
            <a:r>
              <a:rPr lang="en-US" altLang="zh-CN" sz="2300" dirty="0" smtClean="0">
                <a:solidFill>
                  <a:srgbClr val="0070C0"/>
                </a:solidFill>
              </a:rPr>
              <a:t>)</a:t>
            </a:r>
            <a:r>
              <a:rPr lang="zh-CN" altLang="en-AU" sz="2300" dirty="0" smtClean="0"/>
              <a:t>且和它一样长的密钥</a:t>
            </a:r>
            <a:endParaRPr lang="en-US" altLang="zh-CN" sz="2300" dirty="0" smtClean="0"/>
          </a:p>
          <a:p>
            <a:r>
              <a:rPr lang="zh-CN" altLang="en-US" sz="2400" dirty="0" smtClean="0"/>
              <a:t>无法抵抗选择明文攻击（</a:t>
            </a:r>
            <a:r>
              <a:rPr lang="en-US" altLang="zh-CN" sz="2400" dirty="0" smtClean="0"/>
              <a:t>CPA</a:t>
            </a:r>
            <a:r>
              <a:rPr lang="zh-CN" altLang="en-US" sz="2400" dirty="0" smtClean="0"/>
              <a:t>）：如果选择</a:t>
            </a:r>
            <a:r>
              <a:rPr lang="en-US" altLang="zh-CN" sz="2400" dirty="0" err="1" smtClean="0"/>
              <a:t>aaaaaaaaaaaaa</a:t>
            </a:r>
            <a:r>
              <a:rPr lang="en-US" altLang="zh-CN" sz="2400" dirty="0" smtClean="0"/>
              <a:t>……</a:t>
            </a:r>
            <a:r>
              <a:rPr lang="zh-CN" altLang="en-US" sz="2400" dirty="0" smtClean="0"/>
              <a:t>作为被加密明文，密文是？</a:t>
            </a:r>
            <a:endParaRPr lang="en-US" altLang="zh-CN" sz="2400" dirty="0" smtClean="0"/>
          </a:p>
          <a:p>
            <a:pPr eaLnBrk="1" hangingPunct="1">
              <a:lnSpc>
                <a:spcPct val="95000"/>
              </a:lnSpc>
            </a:pPr>
            <a:endParaRPr lang="en-US" altLang="zh-CN" sz="2300" dirty="0" smtClean="0"/>
          </a:p>
          <a:p>
            <a:pPr eaLnBrk="1" hangingPunct="1">
              <a:lnSpc>
                <a:spcPct val="95000"/>
              </a:lnSpc>
              <a:buFont typeface="Wingdings" pitchFamily="2" charset="2"/>
              <a:buNone/>
            </a:pPr>
            <a:endParaRPr lang="zh-CN" altLang="en-AU" sz="2300" dirty="0" smtClean="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5" name="Rectangle 2"/>
          <p:cNvSpPr>
            <a:spLocks noGrp="1" noChangeArrowheads="1"/>
          </p:cNvSpPr>
          <p:nvPr>
            <p:ph type="title"/>
          </p:nvPr>
        </p:nvSpPr>
        <p:spPr>
          <a:xfrm>
            <a:off x="357159" y="333375"/>
            <a:ext cx="6858048" cy="666733"/>
          </a:xfrm>
        </p:spPr>
        <p:txBody>
          <a:bodyPr/>
          <a:lstStyle/>
          <a:p>
            <a:pPr>
              <a:lnSpc>
                <a:spcPct val="80000"/>
              </a:lnSpc>
            </a:pPr>
            <a:r>
              <a:rPr lang="en-AU" altLang="zh-CN" sz="3200" dirty="0" smtClean="0"/>
              <a:t>Babbage</a:t>
            </a:r>
            <a:r>
              <a:rPr lang="zh-CN" altLang="en-AU" sz="3100" dirty="0" smtClean="0">
                <a:latin typeface="Copperplate Gothic Bold" pitchFamily="34" charset="0"/>
              </a:rPr>
              <a:t>方法破解</a:t>
            </a:r>
            <a:r>
              <a:rPr lang="en-AU" altLang="zh-CN" sz="3500" dirty="0" err="1" smtClean="0">
                <a:latin typeface="Copperplate Gothic Bold" pitchFamily="34" charset="0"/>
              </a:rPr>
              <a:t>Vigenère</a:t>
            </a:r>
            <a:endParaRPr lang="zh-CN" altLang="en-AU" sz="3500" dirty="0" smtClean="0">
              <a:latin typeface="Copperplate Gothic Bold" pitchFamily="34" charset="0"/>
            </a:endParaRPr>
          </a:p>
        </p:txBody>
      </p:sp>
      <p:sp>
        <p:nvSpPr>
          <p:cNvPr id="56326" name="Rectangle 3"/>
          <p:cNvSpPr>
            <a:spLocks noGrp="1" noChangeArrowheads="1"/>
          </p:cNvSpPr>
          <p:nvPr>
            <p:ph type="body" idx="1"/>
          </p:nvPr>
        </p:nvSpPr>
        <p:spPr>
          <a:xfrm>
            <a:off x="500034" y="1071546"/>
            <a:ext cx="7924800" cy="4392613"/>
          </a:xfrm>
        </p:spPr>
        <p:txBody>
          <a:bodyPr>
            <a:normAutofit fontScale="92500" lnSpcReduction="10000"/>
          </a:bodyPr>
          <a:lstStyle/>
          <a:p>
            <a:pPr eaLnBrk="1" hangingPunct="1">
              <a:lnSpc>
                <a:spcPct val="90000"/>
              </a:lnSpc>
            </a:pPr>
            <a:r>
              <a:rPr lang="zh-CN" altLang="en-AU" sz="2400" dirty="0" smtClean="0"/>
              <a:t>破解</a:t>
            </a:r>
            <a:r>
              <a:rPr lang="en-AU" altLang="zh-CN" sz="2400" dirty="0" err="1" smtClean="0">
                <a:latin typeface="Copperplate Gothic Bold" pitchFamily="34" charset="0"/>
              </a:rPr>
              <a:t>Vigenère</a:t>
            </a:r>
            <a:r>
              <a:rPr lang="zh-CN" altLang="en-AU" sz="2400" dirty="0" smtClean="0">
                <a:latin typeface="Copperplate Gothic Bold" pitchFamily="34" charset="0"/>
              </a:rPr>
              <a:t>的方法是由</a:t>
            </a:r>
            <a:r>
              <a:rPr lang="en-AU" altLang="zh-CN" sz="2400" dirty="0" smtClean="0"/>
              <a:t>Charles</a:t>
            </a:r>
            <a:r>
              <a:rPr lang="en-AU" altLang="zh-CN" sz="2400" dirty="0" smtClean="0">
                <a:latin typeface="Copperplate Gothic Bold" pitchFamily="34" charset="0"/>
              </a:rPr>
              <a:t> </a:t>
            </a:r>
            <a:r>
              <a:rPr lang="en-AU" altLang="zh-CN" sz="2400" dirty="0" smtClean="0"/>
              <a:t>Babbage(</a:t>
            </a:r>
            <a:r>
              <a:rPr lang="zh-CN" altLang="en-AU" sz="2400" dirty="0" smtClean="0"/>
              <a:t>巴贝奇</a:t>
            </a:r>
            <a:r>
              <a:rPr lang="en-AU" altLang="zh-CN" sz="2400" dirty="0" smtClean="0"/>
              <a:t>)</a:t>
            </a:r>
            <a:r>
              <a:rPr lang="zh-CN" altLang="en-AU" sz="2400" dirty="0" smtClean="0"/>
              <a:t>和</a:t>
            </a:r>
            <a:r>
              <a:rPr lang="en-AU" altLang="zh-CN" sz="2400" dirty="0" smtClean="0"/>
              <a:t>Friedrich </a:t>
            </a:r>
            <a:r>
              <a:rPr lang="en-AU" altLang="zh-CN" sz="2400" dirty="0" err="1" smtClean="0"/>
              <a:t>Kasiski</a:t>
            </a:r>
            <a:r>
              <a:rPr lang="en-AU" altLang="zh-CN" sz="2400" dirty="0" smtClean="0"/>
              <a:t>(</a:t>
            </a:r>
            <a:r>
              <a:rPr lang="zh-CN" altLang="en-AU" sz="2400" dirty="0" smtClean="0"/>
              <a:t>卡西斯基</a:t>
            </a:r>
            <a:r>
              <a:rPr lang="en-AU" altLang="zh-CN" sz="2400" dirty="0" smtClean="0"/>
              <a:t>)</a:t>
            </a:r>
            <a:r>
              <a:rPr lang="zh-CN" altLang="en-AU" sz="2400" dirty="0" smtClean="0"/>
              <a:t>分别发现的</a:t>
            </a:r>
            <a:endParaRPr lang="en-US" altLang="zh-CN" sz="2400" dirty="0" smtClean="0"/>
          </a:p>
          <a:p>
            <a:pPr eaLnBrk="1" hangingPunct="1">
              <a:lnSpc>
                <a:spcPct val="90000"/>
              </a:lnSpc>
            </a:pPr>
            <a:r>
              <a:rPr lang="en-AU" altLang="zh-CN" sz="2400" dirty="0" smtClean="0"/>
              <a:t>Charles</a:t>
            </a:r>
            <a:r>
              <a:rPr lang="en-AU" altLang="zh-CN" sz="2400" dirty="0" smtClean="0">
                <a:latin typeface="Copperplate Gothic Bold" pitchFamily="34" charset="0"/>
              </a:rPr>
              <a:t> </a:t>
            </a:r>
            <a:r>
              <a:rPr lang="en-AU" altLang="zh-CN" sz="2400" dirty="0" smtClean="0"/>
              <a:t>Babbage—</a:t>
            </a:r>
            <a:r>
              <a:rPr lang="zh-CN" altLang="en-US" sz="2400" dirty="0" smtClean="0"/>
              <a:t>英国</a:t>
            </a:r>
            <a:r>
              <a:rPr lang="en-US" altLang="zh-CN" sz="2400" dirty="0" smtClean="0"/>
              <a:t>roving scholar,</a:t>
            </a:r>
            <a:r>
              <a:rPr lang="zh-CN" altLang="en-US" sz="2400" dirty="0" smtClean="0"/>
              <a:t> </a:t>
            </a:r>
            <a:r>
              <a:rPr lang="en-US" altLang="zh-CN" sz="2400" dirty="0" smtClean="0"/>
              <a:t>1791</a:t>
            </a:r>
            <a:r>
              <a:rPr lang="zh-CN" altLang="en-US" sz="2400" dirty="0" smtClean="0"/>
              <a:t>年</a:t>
            </a:r>
            <a:r>
              <a:rPr lang="en-US" altLang="zh-CN" sz="2400" dirty="0" smtClean="0"/>
              <a:t>, </a:t>
            </a:r>
            <a:r>
              <a:rPr lang="zh-CN" altLang="en-US" sz="2400" dirty="0" smtClean="0"/>
              <a:t> </a:t>
            </a:r>
            <a:r>
              <a:rPr lang="en-US" altLang="zh-CN" sz="2400" dirty="0" smtClean="0"/>
              <a:t>speedometer</a:t>
            </a:r>
            <a:r>
              <a:rPr lang="zh-CN" altLang="en-US" sz="2400" dirty="0" smtClean="0"/>
              <a:t>，</a:t>
            </a:r>
            <a:r>
              <a:rPr lang="en-US" altLang="zh-CN" sz="2400" dirty="0" smtClean="0"/>
              <a:t>cowcatcher, flat mail, Difference Engine No.1/2 -17470 Pounds p63</a:t>
            </a:r>
            <a:endParaRPr lang="zh-CN" altLang="en-AU" sz="2400" dirty="0" smtClean="0"/>
          </a:p>
          <a:p>
            <a:pPr eaLnBrk="1" hangingPunct="1">
              <a:lnSpc>
                <a:spcPct val="90000"/>
              </a:lnSpc>
            </a:pPr>
            <a:r>
              <a:rPr lang="zh-CN" altLang="en-AU" sz="2400" dirty="0" smtClean="0"/>
              <a:t>密文中的重复性可以暗示出密钥词长度</a:t>
            </a:r>
            <a:r>
              <a:rPr lang="en-AU" altLang="zh-CN" sz="2400" dirty="0" smtClean="0"/>
              <a:t> </a:t>
            </a:r>
          </a:p>
          <a:p>
            <a:pPr eaLnBrk="1" hangingPunct="1">
              <a:lnSpc>
                <a:spcPct val="90000"/>
              </a:lnSpc>
            </a:pPr>
            <a:r>
              <a:rPr lang="zh-CN" altLang="en-AU" sz="2400" dirty="0" smtClean="0"/>
              <a:t>如果两个相同明文序列之间的距离是密钥词长度的整数倍，那么产生的密文序列也是相同的</a:t>
            </a:r>
          </a:p>
          <a:p>
            <a:pPr eaLnBrk="1" hangingPunct="1">
              <a:lnSpc>
                <a:spcPct val="90000"/>
              </a:lnSpc>
            </a:pPr>
            <a:r>
              <a:rPr lang="zh-CN" altLang="en-AU" sz="2400" dirty="0" smtClean="0"/>
              <a:t>前例中“</a:t>
            </a:r>
            <a:r>
              <a:rPr lang="en-AU" altLang="zh-CN" sz="2400" dirty="0" smtClean="0"/>
              <a:t>red”</a:t>
            </a:r>
            <a:r>
              <a:rPr lang="zh-CN" altLang="en-AU" sz="2400" dirty="0" smtClean="0"/>
              <a:t>的两次出现相隔</a:t>
            </a:r>
            <a:r>
              <a:rPr lang="en-AU" altLang="zh-CN" sz="2400" dirty="0" smtClean="0"/>
              <a:t>9</a:t>
            </a:r>
            <a:r>
              <a:rPr lang="zh-CN" altLang="en-AU" sz="2400" dirty="0" smtClean="0"/>
              <a:t>个字母，因此得到了两个相同密文序列</a:t>
            </a:r>
            <a:r>
              <a:rPr lang="en-AU" altLang="zh-CN" sz="2400" dirty="0" smtClean="0"/>
              <a:t>VTW</a:t>
            </a:r>
          </a:p>
          <a:p>
            <a:pPr eaLnBrk="1" hangingPunct="1">
              <a:lnSpc>
                <a:spcPct val="90000"/>
              </a:lnSpc>
            </a:pPr>
            <a:r>
              <a:rPr lang="zh-CN" altLang="en-US" sz="2400" dirty="0" smtClean="0"/>
              <a:t>这时攻击者就可以猜测密钥词的长度是</a:t>
            </a:r>
            <a:r>
              <a:rPr lang="en-US" altLang="zh-CN" sz="2400" dirty="0" smtClean="0"/>
              <a:t>3</a:t>
            </a:r>
            <a:r>
              <a:rPr lang="zh-CN" altLang="en-US" sz="2400" dirty="0" smtClean="0"/>
              <a:t>或者</a:t>
            </a:r>
            <a:r>
              <a:rPr lang="en-US" altLang="zh-CN" sz="2400" dirty="0" smtClean="0"/>
              <a:t>9</a:t>
            </a:r>
          </a:p>
          <a:p>
            <a:pPr eaLnBrk="1" hangingPunct="1">
              <a:lnSpc>
                <a:spcPct val="90000"/>
              </a:lnSpc>
            </a:pPr>
            <a:r>
              <a:rPr lang="zh-CN" altLang="en-US" sz="2400" dirty="0" smtClean="0"/>
              <a:t>这样攻击者可以像先前攻击单表密码那样分别进行攻击</a:t>
            </a:r>
          </a:p>
          <a:p>
            <a:pPr eaLnBrk="1" hangingPunct="1">
              <a:lnSpc>
                <a:spcPct val="90000"/>
              </a:lnSpc>
            </a:pPr>
            <a:r>
              <a:rPr lang="zh-CN" altLang="en-AU" sz="2400" dirty="0" smtClean="0"/>
              <a:t>密钥词的周期性可以用与明文信息一样长的不重复密钥词来消除，</a:t>
            </a:r>
            <a:r>
              <a:rPr lang="en-AU" altLang="zh-CN" sz="2400" dirty="0" err="1" smtClean="0"/>
              <a:t>Autokey</a:t>
            </a:r>
            <a:r>
              <a:rPr lang="en-AU" altLang="zh-CN" sz="2400" dirty="0" smtClean="0"/>
              <a:t> Cipher</a:t>
            </a: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9" name="Rectangle 2"/>
          <p:cNvSpPr>
            <a:spLocks noGrp="1" noChangeArrowheads="1"/>
          </p:cNvSpPr>
          <p:nvPr>
            <p:ph type="title"/>
          </p:nvPr>
        </p:nvSpPr>
        <p:spPr>
          <a:xfrm>
            <a:off x="611188" y="509588"/>
            <a:ext cx="7777162" cy="615950"/>
          </a:xfrm>
        </p:spPr>
        <p:txBody>
          <a:bodyPr>
            <a:normAutofit fontScale="90000"/>
          </a:bodyPr>
          <a:lstStyle/>
          <a:p>
            <a:pPr eaLnBrk="1" hangingPunct="1"/>
            <a:r>
              <a:rPr lang="en-AU" altLang="zh-CN" smtClean="0">
                <a:latin typeface="Copperplate Gothic Bold" pitchFamily="34" charset="0"/>
              </a:rPr>
              <a:t>Autokey Cipher</a:t>
            </a:r>
          </a:p>
        </p:txBody>
      </p:sp>
      <p:sp>
        <p:nvSpPr>
          <p:cNvPr id="57350" name="Rectangle 3"/>
          <p:cNvSpPr>
            <a:spLocks noGrp="1" noChangeArrowheads="1"/>
          </p:cNvSpPr>
          <p:nvPr>
            <p:ph type="body" idx="1"/>
          </p:nvPr>
        </p:nvSpPr>
        <p:spPr>
          <a:xfrm>
            <a:off x="323850" y="1268413"/>
            <a:ext cx="8208963" cy="4608512"/>
          </a:xfrm>
        </p:spPr>
        <p:txBody>
          <a:bodyPr/>
          <a:lstStyle/>
          <a:p>
            <a:pPr eaLnBrk="1" hangingPunct="1">
              <a:lnSpc>
                <a:spcPct val="90000"/>
              </a:lnSpc>
            </a:pPr>
            <a:r>
              <a:rPr lang="zh-CN" altLang="en-US" sz="2600" dirty="0" smtClean="0"/>
              <a:t>最理想的是让密钥和要加密的消息一样长</a:t>
            </a:r>
            <a:endParaRPr lang="en-AU" altLang="zh-CN" sz="2600" dirty="0" smtClean="0"/>
          </a:p>
          <a:p>
            <a:pPr eaLnBrk="1" hangingPunct="1">
              <a:lnSpc>
                <a:spcPct val="90000"/>
              </a:lnSpc>
            </a:pPr>
            <a:r>
              <a:rPr lang="en-AU" altLang="zh-CN" sz="2600" dirty="0" err="1" smtClean="0"/>
              <a:t>Vigenère</a:t>
            </a:r>
            <a:r>
              <a:rPr lang="zh-CN" altLang="en-AU" sz="2600" dirty="0" smtClean="0"/>
              <a:t>提出了</a:t>
            </a:r>
            <a:r>
              <a:rPr lang="en-AU" altLang="zh-CN" sz="2600" b="1" dirty="0" err="1" smtClean="0"/>
              <a:t>autokey</a:t>
            </a:r>
            <a:r>
              <a:rPr lang="en-AU" altLang="zh-CN" sz="2600" dirty="0" smtClean="0"/>
              <a:t> </a:t>
            </a:r>
            <a:r>
              <a:rPr lang="en-AU" altLang="zh-CN" sz="2600" b="1" dirty="0" smtClean="0"/>
              <a:t>cipher</a:t>
            </a:r>
            <a:r>
              <a:rPr lang="zh-CN" altLang="en-AU" sz="2600" dirty="0" smtClean="0"/>
              <a:t>，密钥词</a:t>
            </a:r>
            <a:r>
              <a:rPr lang="en-AU" altLang="zh-CN" sz="2600" dirty="0" smtClean="0"/>
              <a:t>keyword</a:t>
            </a:r>
            <a:r>
              <a:rPr lang="zh-CN" altLang="en-AU" sz="2600" dirty="0" smtClean="0"/>
              <a:t>放在消息前面作为密钥</a:t>
            </a:r>
            <a:r>
              <a:rPr lang="en-AU" altLang="zh-CN" sz="2600" dirty="0" smtClean="0"/>
              <a:t>key</a:t>
            </a:r>
            <a:r>
              <a:rPr lang="zh-CN" altLang="en-AU" sz="2600" dirty="0" smtClean="0"/>
              <a:t>前缀</a:t>
            </a:r>
            <a:endParaRPr lang="en-US" altLang="zh-CN" sz="2600" dirty="0" smtClean="0"/>
          </a:p>
          <a:p>
            <a:pPr eaLnBrk="1" hangingPunct="1">
              <a:lnSpc>
                <a:spcPct val="90000"/>
              </a:lnSpc>
            </a:pPr>
            <a:r>
              <a:rPr lang="zh-CN" altLang="en-AU" sz="2600" dirty="0" smtClean="0"/>
              <a:t>例如，给定密钥词：</a:t>
            </a:r>
            <a:r>
              <a:rPr lang="en-AU" altLang="zh-CN" sz="2600" i="1" dirty="0" smtClean="0"/>
              <a:t>deceptive</a:t>
            </a:r>
            <a:endParaRPr lang="en-AU" altLang="zh-CN" sz="2600" dirty="0" smtClean="0"/>
          </a:p>
          <a:p>
            <a:pPr lvl="1" eaLnBrk="1" hangingPunct="1">
              <a:lnSpc>
                <a:spcPct val="90000"/>
              </a:lnSpc>
              <a:buNone/>
            </a:pPr>
            <a:r>
              <a:rPr lang="en-AU" altLang="zh-CN" sz="2200" b="1" dirty="0" smtClean="0">
                <a:latin typeface="Courier New" pitchFamily="49" charset="0"/>
              </a:rPr>
              <a:t>key:       </a:t>
            </a:r>
            <a:r>
              <a:rPr lang="en-AU" altLang="zh-CN" sz="2200" b="1" dirty="0" err="1" smtClean="0">
                <a:latin typeface="Courier New" pitchFamily="49" charset="0"/>
              </a:rPr>
              <a:t>deceptivewearediscoveredsav</a:t>
            </a:r>
            <a:endParaRPr lang="en-AU" altLang="zh-CN" sz="2200" b="1" dirty="0" smtClean="0">
              <a:latin typeface="Courier New" pitchFamily="49" charset="0"/>
            </a:endParaRPr>
          </a:p>
          <a:p>
            <a:pPr lvl="1" eaLnBrk="1" hangingPunct="1">
              <a:lnSpc>
                <a:spcPct val="90000"/>
              </a:lnSpc>
              <a:buNone/>
            </a:pPr>
            <a:r>
              <a:rPr lang="en-AU" altLang="zh-CN" sz="2200" b="1" dirty="0" smtClean="0">
                <a:latin typeface="Courier New" pitchFamily="49" charset="0"/>
              </a:rPr>
              <a:t>plaintext: </a:t>
            </a:r>
            <a:r>
              <a:rPr lang="en-AU" altLang="zh-CN" sz="2200" b="1" dirty="0" err="1" smtClean="0">
                <a:latin typeface="Courier New" pitchFamily="49" charset="0"/>
              </a:rPr>
              <a:t>wearediscoveredsaveyourself</a:t>
            </a:r>
            <a:endParaRPr lang="en-AU" altLang="zh-CN" sz="2200" b="1" dirty="0" smtClean="0">
              <a:latin typeface="Courier New" pitchFamily="49" charset="0"/>
            </a:endParaRPr>
          </a:p>
          <a:p>
            <a:pPr lvl="1" eaLnBrk="1" hangingPunct="1">
              <a:lnSpc>
                <a:spcPct val="90000"/>
              </a:lnSpc>
              <a:buNone/>
            </a:pPr>
            <a:r>
              <a:rPr lang="en-AU" altLang="zh-CN" sz="2200" b="1" dirty="0" err="1" smtClean="0">
                <a:latin typeface="Courier New" pitchFamily="49" charset="0"/>
              </a:rPr>
              <a:t>ciphertext:ZICVTWQNGKZEIIGASXSTSLVVWLA</a:t>
            </a:r>
            <a:endParaRPr lang="en-AU" altLang="zh-CN" sz="2200" b="1" dirty="0" smtClean="0">
              <a:latin typeface="Courier New" pitchFamily="49" charset="0"/>
            </a:endParaRPr>
          </a:p>
          <a:p>
            <a:pPr eaLnBrk="1" hangingPunct="1">
              <a:lnSpc>
                <a:spcPct val="90000"/>
              </a:lnSpc>
            </a:pPr>
            <a:endParaRPr lang="zh-CN" altLang="en-AU" sz="2600" dirty="0" smtClean="0"/>
          </a:p>
          <a:p>
            <a:pPr eaLnBrk="1" hangingPunct="1">
              <a:lnSpc>
                <a:spcPct val="90000"/>
              </a:lnSpc>
            </a:pPr>
            <a:r>
              <a:rPr lang="zh-CN" altLang="en-AU" sz="2600" dirty="0" smtClean="0"/>
              <a:t>知道了密钥词能够破译密文的前面一些字母，据此可以解密密文消息的其余部分 </a:t>
            </a:r>
          </a:p>
          <a:p>
            <a:pPr eaLnBrk="1" hangingPunct="1">
              <a:lnSpc>
                <a:spcPct val="90000"/>
              </a:lnSpc>
            </a:pPr>
            <a:r>
              <a:rPr lang="zh-CN" altLang="en-AU" sz="2600" dirty="0" smtClean="0"/>
              <a:t>但这种方法仍然具有</a:t>
            </a:r>
            <a:r>
              <a:rPr lang="zh-CN" altLang="en-US" sz="2800" dirty="0" smtClean="0"/>
              <a:t>字母使用的频率特性可供分析</a:t>
            </a:r>
            <a:endParaRPr lang="zh-CN" altLang="en-AU" sz="2600" dirty="0" smtClean="0"/>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142852"/>
            <a:ext cx="7543800" cy="1152548"/>
          </a:xfrm>
        </p:spPr>
        <p:txBody>
          <a:bodyPr>
            <a:normAutofit fontScale="90000"/>
          </a:bodyPr>
          <a:lstStyle/>
          <a:p>
            <a:r>
              <a:rPr lang="en-US" altLang="zh-CN" sz="4000" dirty="0" smtClean="0">
                <a:latin typeface="Copperplate Gothic Bold" pitchFamily="34" charset="0"/>
              </a:rPr>
              <a:t>An example of breaking</a:t>
            </a:r>
            <a:r>
              <a:rPr lang="en-AU" altLang="zh-CN" sz="4000" dirty="0" smtClean="0">
                <a:latin typeface="Copperplate Gothic Bold" pitchFamily="34" charset="0"/>
              </a:rPr>
              <a:t> </a:t>
            </a:r>
            <a:r>
              <a:rPr lang="en-AU" altLang="zh-CN" sz="4000" dirty="0" err="1" smtClean="0">
                <a:latin typeface="Copperplate Gothic Bold" pitchFamily="34" charset="0"/>
              </a:rPr>
              <a:t>Vigenère</a:t>
            </a:r>
            <a:r>
              <a:rPr lang="en-US" altLang="zh-CN" dirty="0" smtClean="0"/>
              <a:t> </a:t>
            </a:r>
            <a:endParaRPr lang="zh-CN" altLang="en-US" dirty="0"/>
          </a:p>
        </p:txBody>
      </p:sp>
      <p:sp>
        <p:nvSpPr>
          <p:cNvPr id="3" name="内容占位符 2"/>
          <p:cNvSpPr>
            <a:spLocks noGrp="1"/>
          </p:cNvSpPr>
          <p:nvPr>
            <p:ph idx="1"/>
          </p:nvPr>
        </p:nvSpPr>
        <p:spPr>
          <a:xfrm>
            <a:off x="457200" y="1357299"/>
            <a:ext cx="8229600" cy="1428760"/>
          </a:xfrm>
        </p:spPr>
        <p:txBody>
          <a:bodyPr/>
          <a:lstStyle/>
          <a:p>
            <a:r>
              <a:rPr lang="zh-CN" altLang="en-US" sz="2400" dirty="0" smtClean="0"/>
              <a:t>密钥      </a:t>
            </a:r>
            <a:r>
              <a:rPr lang="en-US" altLang="zh-CN" sz="2400" dirty="0" smtClean="0"/>
              <a:t>?</a:t>
            </a:r>
            <a:r>
              <a:rPr lang="zh-CN" altLang="en-US" sz="2400" dirty="0" smtClean="0"/>
              <a:t> </a:t>
            </a:r>
            <a:r>
              <a:rPr lang="en-US" altLang="zh-CN" sz="2400" dirty="0" smtClean="0"/>
              <a:t>?  ? ?  ?  ?  ? ?  ? ? ?  ?  ? ? ?  ?  ?  ?  ?  ? </a:t>
            </a:r>
          </a:p>
          <a:p>
            <a:r>
              <a:rPr lang="zh-CN" altLang="en-US" sz="2400" dirty="0" smtClean="0"/>
              <a:t>明文      </a:t>
            </a:r>
            <a:r>
              <a:rPr lang="en-US" altLang="zh-CN" sz="2400" dirty="0" smtClean="0"/>
              <a:t>?</a:t>
            </a:r>
            <a:r>
              <a:rPr lang="zh-CN" altLang="en-US" sz="2400" dirty="0" smtClean="0"/>
              <a:t> </a:t>
            </a:r>
            <a:r>
              <a:rPr lang="en-US" altLang="zh-CN" sz="2400" dirty="0" smtClean="0"/>
              <a:t>?  ? ?  ?  ?  ? ?  ? ? ?  ?  ? ? ?  ?  ?  ?  ?  ? </a:t>
            </a:r>
          </a:p>
          <a:p>
            <a:r>
              <a:rPr lang="zh-CN" altLang="en-US" sz="2400" dirty="0" smtClean="0"/>
              <a:t>密文      </a:t>
            </a:r>
            <a:r>
              <a:rPr lang="en-US" altLang="zh-CN" sz="2400" dirty="0" smtClean="0"/>
              <a:t>V H R M H E U Z N F Q D E Z R W X F I D K</a:t>
            </a:r>
          </a:p>
          <a:p>
            <a:endParaRPr lang="en-US" altLang="zh-CN" sz="2400" dirty="0" smtClean="0"/>
          </a:p>
          <a:p>
            <a:endParaRPr lang="zh-CN" altLang="en-US" sz="2400" dirty="0" smtClean="0"/>
          </a:p>
          <a:p>
            <a:endParaRPr lang="zh-CN" altLang="en-US" sz="2400" dirty="0"/>
          </a:p>
        </p:txBody>
      </p:sp>
      <p:pic>
        <p:nvPicPr>
          <p:cNvPr id="117765" name="Picture 5"/>
          <p:cNvPicPr>
            <a:picLocks noChangeAspect="1" noChangeArrowheads="1"/>
          </p:cNvPicPr>
          <p:nvPr/>
        </p:nvPicPr>
        <p:blipFill>
          <a:blip r:embed="rId2" cstate="print"/>
          <a:srcRect/>
          <a:stretch>
            <a:fillRect/>
          </a:stretch>
        </p:blipFill>
        <p:spPr bwMode="auto">
          <a:xfrm>
            <a:off x="571472" y="2643182"/>
            <a:ext cx="7534275" cy="1066800"/>
          </a:xfrm>
          <a:prstGeom prst="rect">
            <a:avLst/>
          </a:prstGeom>
          <a:noFill/>
          <a:ln w="9525" cap="flat" cmpd="sng" algn="ctr">
            <a:noFill/>
            <a:prstDash val="solid"/>
            <a:miter lim="800000"/>
            <a:headEnd/>
            <a:tailEnd/>
          </a:ln>
          <a:effectLst/>
        </p:spPr>
      </p:pic>
      <p:pic>
        <p:nvPicPr>
          <p:cNvPr id="117766" name="Picture 6"/>
          <p:cNvPicPr>
            <a:picLocks noChangeAspect="1" noChangeArrowheads="1"/>
          </p:cNvPicPr>
          <p:nvPr/>
        </p:nvPicPr>
        <p:blipFill>
          <a:blip r:embed="rId3" cstate="print"/>
          <a:srcRect/>
          <a:stretch>
            <a:fillRect/>
          </a:stretch>
        </p:blipFill>
        <p:spPr bwMode="auto">
          <a:xfrm>
            <a:off x="642910" y="3786190"/>
            <a:ext cx="7500990" cy="2895600"/>
          </a:xfrm>
          <a:prstGeom prst="rect">
            <a:avLst/>
          </a:prstGeom>
          <a:noFill/>
          <a:ln w="9525" cap="flat" cmpd="sng" algn="ctr">
            <a:noFill/>
            <a:prstDash val="solid"/>
            <a:miter lim="800000"/>
            <a:headEnd/>
            <a:tailEnd/>
          </a:ln>
          <a:effectLst/>
        </p:spPr>
      </p:pic>
      <p:cxnSp>
        <p:nvCxnSpPr>
          <p:cNvPr id="10" name="直接连接符 9"/>
          <p:cNvCxnSpPr/>
          <p:nvPr/>
        </p:nvCxnSpPr>
        <p:spPr bwMode="auto">
          <a:xfrm>
            <a:off x="500034" y="2643182"/>
            <a:ext cx="7643866" cy="1588"/>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11" name="直接连接符 10"/>
          <p:cNvCxnSpPr/>
          <p:nvPr/>
        </p:nvCxnSpPr>
        <p:spPr bwMode="auto">
          <a:xfrm>
            <a:off x="538220" y="3736312"/>
            <a:ext cx="7643866" cy="1588"/>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12" name="直接连接符 11"/>
          <p:cNvCxnSpPr/>
          <p:nvPr/>
        </p:nvCxnSpPr>
        <p:spPr bwMode="auto">
          <a:xfrm>
            <a:off x="536052" y="4643446"/>
            <a:ext cx="7643866" cy="1588"/>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13" name="直接连接符 12"/>
          <p:cNvCxnSpPr/>
          <p:nvPr/>
        </p:nvCxnSpPr>
        <p:spPr bwMode="auto">
          <a:xfrm>
            <a:off x="527739" y="5658616"/>
            <a:ext cx="7643866" cy="1588"/>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7765"/>
                                        </p:tgtEl>
                                        <p:attrNameLst>
                                          <p:attrName>style.visibility</p:attrName>
                                        </p:attrNameLst>
                                      </p:cBhvr>
                                      <p:to>
                                        <p:strVal val="visible"/>
                                      </p:to>
                                    </p:set>
                                    <p:animEffect transition="in" filter="blinds(horizontal)">
                                      <p:cBhvr>
                                        <p:cTn id="7" dur="500"/>
                                        <p:tgtEl>
                                          <p:spTgt spid="11776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17766"/>
                                        </p:tgtEl>
                                        <p:attrNameLst>
                                          <p:attrName>style.visibility</p:attrName>
                                        </p:attrNameLst>
                                      </p:cBhvr>
                                      <p:to>
                                        <p:strVal val="visible"/>
                                      </p:to>
                                    </p:set>
                                    <p:animEffect transition="in" filter="checkerboard(across)">
                                      <p:cBhvr>
                                        <p:cTn id="12" dur="500"/>
                                        <p:tgtEl>
                                          <p:spTgt spid="117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smtClean="0">
                <a:latin typeface="Copperplate Gothic Bold" pitchFamily="34" charset="0"/>
              </a:rPr>
              <a:t>An example of breaking</a:t>
            </a:r>
            <a:r>
              <a:rPr lang="en-AU" altLang="zh-CN" sz="3600" dirty="0" smtClean="0">
                <a:latin typeface="Copperplate Gothic Bold" pitchFamily="34" charset="0"/>
              </a:rPr>
              <a:t> </a:t>
            </a:r>
            <a:r>
              <a:rPr lang="en-AU" altLang="zh-CN" sz="3600" dirty="0" err="1" smtClean="0">
                <a:latin typeface="Copperplate Gothic Bold" pitchFamily="34" charset="0"/>
              </a:rPr>
              <a:t>Vigenère</a:t>
            </a:r>
            <a:r>
              <a:rPr lang="en-US" altLang="zh-CN" dirty="0" smtClean="0"/>
              <a:t> </a:t>
            </a:r>
            <a:endParaRPr lang="zh-CN" altLang="en-US" dirty="0"/>
          </a:p>
        </p:txBody>
      </p:sp>
      <p:pic>
        <p:nvPicPr>
          <p:cNvPr id="118787" name="Picture 3"/>
          <p:cNvPicPr>
            <a:picLocks noChangeAspect="1" noChangeArrowheads="1"/>
          </p:cNvPicPr>
          <p:nvPr/>
        </p:nvPicPr>
        <p:blipFill>
          <a:blip r:embed="rId2" cstate="print"/>
          <a:srcRect/>
          <a:stretch>
            <a:fillRect/>
          </a:stretch>
        </p:blipFill>
        <p:spPr bwMode="auto">
          <a:xfrm>
            <a:off x="642910" y="1643050"/>
            <a:ext cx="7929618" cy="1296311"/>
          </a:xfrm>
          <a:prstGeom prst="rect">
            <a:avLst/>
          </a:prstGeom>
          <a:noFill/>
          <a:ln w="9525" cap="flat" cmpd="sng" algn="ctr">
            <a:noFill/>
            <a:prstDash val="solid"/>
            <a:miter lim="800000"/>
            <a:headEnd/>
            <a:tailEnd/>
          </a:ln>
          <a:effectLst/>
        </p:spPr>
      </p:pic>
      <p:pic>
        <p:nvPicPr>
          <p:cNvPr id="118789" name="Picture 5"/>
          <p:cNvPicPr>
            <a:picLocks noChangeAspect="1" noChangeArrowheads="1"/>
          </p:cNvPicPr>
          <p:nvPr/>
        </p:nvPicPr>
        <p:blipFill>
          <a:blip r:embed="rId3" cstate="print"/>
          <a:srcRect/>
          <a:stretch>
            <a:fillRect/>
          </a:stretch>
        </p:blipFill>
        <p:spPr bwMode="auto">
          <a:xfrm>
            <a:off x="642910" y="3500439"/>
            <a:ext cx="7929618" cy="1274152"/>
          </a:xfrm>
          <a:prstGeom prst="rect">
            <a:avLst/>
          </a:prstGeom>
          <a:noFill/>
          <a:ln w="9525" cap="flat" cmpd="sng" algn="ctr">
            <a:noFill/>
            <a:prstDash val="solid"/>
            <a:miter lim="800000"/>
            <a:headEnd/>
            <a:tailEnd/>
          </a:ln>
          <a:effectLst/>
        </p:spPr>
      </p:pic>
      <p:cxnSp>
        <p:nvCxnSpPr>
          <p:cNvPr id="8" name="直接连接符 7"/>
          <p:cNvCxnSpPr/>
          <p:nvPr/>
        </p:nvCxnSpPr>
        <p:spPr bwMode="auto">
          <a:xfrm>
            <a:off x="500034" y="3141660"/>
            <a:ext cx="8072494" cy="1588"/>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3" name="Rectangle 2"/>
          <p:cNvSpPr>
            <a:spLocks noGrp="1" noChangeArrowheads="1"/>
          </p:cNvSpPr>
          <p:nvPr>
            <p:ph type="title"/>
          </p:nvPr>
        </p:nvSpPr>
        <p:spPr>
          <a:xfrm>
            <a:off x="468313" y="260350"/>
            <a:ext cx="7277100" cy="719138"/>
          </a:xfrm>
        </p:spPr>
        <p:txBody>
          <a:bodyPr>
            <a:normAutofit fontScale="90000"/>
          </a:bodyPr>
          <a:lstStyle/>
          <a:p>
            <a:pPr eaLnBrk="1" hangingPunct="1"/>
            <a:r>
              <a:rPr lang="en-US" altLang="zh-CN" smtClean="0">
                <a:latin typeface="Copperplate Gothic Bold" pitchFamily="34" charset="0"/>
              </a:rPr>
              <a:t>2.2.6 One-Time Pad</a:t>
            </a:r>
            <a:r>
              <a:rPr lang="zh-CN" altLang="en-US" smtClean="0"/>
              <a:t>一次一密</a:t>
            </a:r>
            <a:endParaRPr lang="en-AU" altLang="zh-CN" smtClean="0"/>
          </a:p>
        </p:txBody>
      </p:sp>
      <p:sp>
        <p:nvSpPr>
          <p:cNvPr id="58374" name="Rectangle 3"/>
          <p:cNvSpPr>
            <a:spLocks noGrp="1" noChangeArrowheads="1"/>
          </p:cNvSpPr>
          <p:nvPr>
            <p:ph type="body" idx="1"/>
          </p:nvPr>
        </p:nvSpPr>
        <p:spPr>
          <a:xfrm>
            <a:off x="395288" y="1125538"/>
            <a:ext cx="8177212" cy="5111750"/>
          </a:xfrm>
        </p:spPr>
        <p:txBody>
          <a:bodyPr/>
          <a:lstStyle/>
          <a:p>
            <a:pPr eaLnBrk="1" hangingPunct="1">
              <a:lnSpc>
                <a:spcPct val="80000"/>
              </a:lnSpc>
            </a:pPr>
            <a:r>
              <a:rPr lang="en-AU" altLang="zh-CN" sz="2400" dirty="0" smtClean="0"/>
              <a:t>Joseph </a:t>
            </a:r>
            <a:r>
              <a:rPr lang="en-AU" altLang="zh-CN" sz="2400" dirty="0" err="1" smtClean="0"/>
              <a:t>Mauborgne</a:t>
            </a:r>
            <a:r>
              <a:rPr lang="en-AU" altLang="zh-CN" sz="2400" dirty="0" smtClean="0"/>
              <a:t> </a:t>
            </a:r>
            <a:r>
              <a:rPr lang="zh-CN" altLang="en-AU" sz="2400" dirty="0" smtClean="0"/>
              <a:t>提出使用与消息一样长且无重复的</a:t>
            </a:r>
            <a:r>
              <a:rPr lang="zh-CN" altLang="en-AU" sz="2400" dirty="0" smtClean="0">
                <a:solidFill>
                  <a:srgbClr val="FF0000"/>
                </a:solidFill>
              </a:rPr>
              <a:t>随机密钥</a:t>
            </a:r>
            <a:r>
              <a:rPr lang="en-US" altLang="zh-CN" sz="2400" dirty="0" smtClean="0">
                <a:solidFill>
                  <a:srgbClr val="FF0000"/>
                </a:solidFill>
              </a:rPr>
              <a:t>(?)</a:t>
            </a:r>
            <a:r>
              <a:rPr lang="zh-CN" altLang="en-AU" sz="2400" dirty="0" smtClean="0"/>
              <a:t>来加密消息，密钥只对一个消息加解密，之后弃之不用；每条新消息都需要与其等长的新密钥，这就是一次一密，它是不可攻破的。</a:t>
            </a:r>
          </a:p>
          <a:p>
            <a:pPr eaLnBrk="1" hangingPunct="1">
              <a:lnSpc>
                <a:spcPct val="80000"/>
              </a:lnSpc>
            </a:pPr>
            <a:r>
              <a:rPr lang="zh-CN" altLang="en-AU" sz="2400" dirty="0" smtClean="0"/>
              <a:t>一次一密</a:t>
            </a:r>
            <a:r>
              <a:rPr lang="zh-CN" altLang="en-US" sz="2400" dirty="0" smtClean="0"/>
              <a:t>运算基于二进制数据而非字母</a:t>
            </a:r>
          </a:p>
          <a:p>
            <a:pPr lvl="1" eaLnBrk="1" hangingPunct="1">
              <a:lnSpc>
                <a:spcPct val="80000"/>
              </a:lnSpc>
            </a:pPr>
            <a:r>
              <a:rPr lang="zh-CN" altLang="en-US" sz="2200" dirty="0" smtClean="0"/>
              <a:t>加密：</a:t>
            </a:r>
            <a:r>
              <a:rPr lang="en-US" altLang="zh-CN" sz="2200" dirty="0" err="1" smtClean="0"/>
              <a:t>c</a:t>
            </a:r>
            <a:r>
              <a:rPr lang="en-US" altLang="zh-CN" sz="2200" baseline="-25000" dirty="0" err="1" smtClean="0"/>
              <a:t>i</a:t>
            </a:r>
            <a:r>
              <a:rPr lang="en-US" altLang="zh-CN" sz="2200" baseline="-25000" dirty="0" smtClean="0"/>
              <a:t> </a:t>
            </a:r>
            <a:r>
              <a:rPr lang="en-US" altLang="zh-CN" sz="2200" dirty="0" smtClean="0"/>
              <a:t>= p</a:t>
            </a:r>
            <a:r>
              <a:rPr lang="en-US" altLang="zh-CN" sz="2200" baseline="-25000" dirty="0" smtClean="0"/>
              <a:t>i </a:t>
            </a:r>
            <a:r>
              <a:rPr lang="en-US" altLang="zh-CN" sz="2200" dirty="0" smtClean="0">
                <a:latin typeface="Arial Unicode MS" pitchFamily="34" charset="-122"/>
                <a:ea typeface="Arial Unicode MS" pitchFamily="34" charset="-122"/>
                <a:cs typeface="Arial Unicode MS" pitchFamily="34" charset="-122"/>
              </a:rPr>
              <a:t>⊕ </a:t>
            </a:r>
            <a:r>
              <a:rPr lang="en-US" altLang="zh-CN" sz="2200" dirty="0" err="1" smtClean="0"/>
              <a:t>k</a:t>
            </a:r>
            <a:r>
              <a:rPr lang="en-US" altLang="zh-CN" sz="2200" baseline="-25000" dirty="0" err="1" smtClean="0"/>
              <a:t>i</a:t>
            </a:r>
            <a:r>
              <a:rPr lang="en-US" altLang="zh-CN" sz="2200" dirty="0" smtClean="0"/>
              <a:t>, p</a:t>
            </a:r>
            <a:r>
              <a:rPr lang="en-US" altLang="zh-CN" sz="2200" baseline="-25000" dirty="0" smtClean="0"/>
              <a:t>i</a:t>
            </a:r>
            <a:r>
              <a:rPr lang="zh-CN" altLang="en-US" sz="2200" dirty="0" smtClean="0"/>
              <a:t>是明文第</a:t>
            </a:r>
            <a:r>
              <a:rPr lang="en-US" altLang="zh-CN" sz="2200" dirty="0" err="1" smtClean="0"/>
              <a:t>i</a:t>
            </a:r>
            <a:r>
              <a:rPr lang="zh-CN" altLang="en-US" sz="2200" dirty="0" smtClean="0"/>
              <a:t>个二进制位， </a:t>
            </a:r>
            <a:r>
              <a:rPr lang="en-US" altLang="zh-CN" sz="2200" dirty="0" err="1" smtClean="0"/>
              <a:t>k</a:t>
            </a:r>
            <a:r>
              <a:rPr lang="en-US" altLang="zh-CN" sz="2200" baseline="-25000" dirty="0" err="1" smtClean="0"/>
              <a:t>i</a:t>
            </a:r>
            <a:r>
              <a:rPr lang="zh-CN" altLang="en-US" sz="2200" dirty="0" smtClean="0"/>
              <a:t>是密钥第</a:t>
            </a:r>
            <a:r>
              <a:rPr lang="en-US" altLang="zh-CN" sz="2200" dirty="0" err="1" smtClean="0"/>
              <a:t>i</a:t>
            </a:r>
            <a:r>
              <a:rPr lang="zh-CN" altLang="en-US" sz="2200" dirty="0" smtClean="0"/>
              <a:t>个二进制位，</a:t>
            </a:r>
            <a:r>
              <a:rPr lang="en-US" altLang="zh-CN" sz="2200" dirty="0" err="1" smtClean="0"/>
              <a:t>c</a:t>
            </a:r>
            <a:r>
              <a:rPr lang="en-US" altLang="zh-CN" sz="2200" baseline="-25000" dirty="0" err="1" smtClean="0"/>
              <a:t>i</a:t>
            </a:r>
            <a:r>
              <a:rPr lang="zh-CN" altLang="en-US" sz="2200" dirty="0" smtClean="0"/>
              <a:t>是密文第</a:t>
            </a:r>
            <a:r>
              <a:rPr lang="en-US" altLang="zh-CN" sz="2200" dirty="0" err="1" smtClean="0"/>
              <a:t>i</a:t>
            </a:r>
            <a:r>
              <a:rPr lang="zh-CN" altLang="en-US" sz="2200" dirty="0" smtClean="0"/>
              <a:t>个二进制位， </a:t>
            </a:r>
            <a:r>
              <a:rPr lang="zh-CN" altLang="en-US" sz="2200" dirty="0" smtClean="0">
                <a:latin typeface="Arial Unicode MS" pitchFamily="34" charset="-122"/>
                <a:ea typeface="Arial Unicode MS" pitchFamily="34" charset="-122"/>
                <a:cs typeface="Arial Unicode MS" pitchFamily="34" charset="-122"/>
              </a:rPr>
              <a:t>⊕</a:t>
            </a:r>
            <a:r>
              <a:rPr lang="zh-CN" altLang="en-US" sz="2200" dirty="0" smtClean="0"/>
              <a:t>是异或运算</a:t>
            </a:r>
          </a:p>
          <a:p>
            <a:pPr lvl="1" eaLnBrk="1" hangingPunct="1">
              <a:lnSpc>
                <a:spcPct val="80000"/>
              </a:lnSpc>
            </a:pPr>
            <a:r>
              <a:rPr lang="zh-CN" altLang="en-US" sz="2200" dirty="0" smtClean="0"/>
              <a:t>密文是通过对明文和密钥的逐位异或而成的，根据异或运算的性质，解密过程为</a:t>
            </a:r>
            <a:r>
              <a:rPr lang="en-US" altLang="zh-CN" sz="2200" dirty="0" smtClean="0"/>
              <a:t>p</a:t>
            </a:r>
            <a:r>
              <a:rPr lang="en-US" altLang="zh-CN" sz="2200" baseline="-25000" dirty="0" smtClean="0"/>
              <a:t>i </a:t>
            </a:r>
            <a:r>
              <a:rPr lang="en-US" altLang="zh-CN" sz="2200" dirty="0" smtClean="0"/>
              <a:t>= </a:t>
            </a:r>
            <a:r>
              <a:rPr lang="en-US" altLang="zh-CN" sz="2200" dirty="0" err="1" smtClean="0"/>
              <a:t>c</a:t>
            </a:r>
            <a:r>
              <a:rPr lang="en-US" altLang="zh-CN" sz="2200" baseline="-25000" dirty="0" err="1" smtClean="0"/>
              <a:t>i</a:t>
            </a:r>
            <a:r>
              <a:rPr lang="en-US" altLang="zh-CN" sz="2200" baseline="-25000" dirty="0" smtClean="0"/>
              <a:t> </a:t>
            </a:r>
            <a:r>
              <a:rPr lang="en-US" altLang="zh-CN" sz="2200" dirty="0" smtClean="0">
                <a:latin typeface="Arial Unicode MS" pitchFamily="34" charset="-122"/>
                <a:ea typeface="Arial Unicode MS" pitchFamily="34" charset="-122"/>
                <a:cs typeface="Arial Unicode MS" pitchFamily="34" charset="-122"/>
              </a:rPr>
              <a:t>⊕ </a:t>
            </a:r>
            <a:r>
              <a:rPr lang="en-US" altLang="zh-CN" sz="2200" dirty="0" err="1" smtClean="0"/>
              <a:t>k</a:t>
            </a:r>
            <a:r>
              <a:rPr lang="en-US" altLang="zh-CN" sz="2200" baseline="-25000" dirty="0" err="1" smtClean="0"/>
              <a:t>i</a:t>
            </a:r>
            <a:r>
              <a:rPr lang="en-US" altLang="zh-CN" sz="2200" dirty="0" smtClean="0"/>
              <a:t>, </a:t>
            </a:r>
          </a:p>
          <a:p>
            <a:pPr eaLnBrk="1" hangingPunct="1">
              <a:lnSpc>
                <a:spcPct val="80000"/>
              </a:lnSpc>
            </a:pPr>
            <a:r>
              <a:rPr lang="zh-CN" altLang="en-US" sz="2400" dirty="0" smtClean="0"/>
              <a:t>给出任何长度与密文一样的明文，都存在着一个密钥产生这个明文。如果用穷举法搜索所有可能的密钥，会得到大量可读、清楚的明文，但是无法确定哪个才是真正所需的，因而这种密码不可破。</a:t>
            </a:r>
          </a:p>
          <a:p>
            <a:pPr eaLnBrk="1" hangingPunct="1">
              <a:lnSpc>
                <a:spcPct val="80000"/>
              </a:lnSpc>
            </a:pPr>
            <a:r>
              <a:rPr lang="zh-CN" altLang="en-AU" sz="2400" dirty="0" smtClean="0"/>
              <a:t>一次一密的两个限制</a:t>
            </a:r>
          </a:p>
          <a:p>
            <a:pPr lvl="1" eaLnBrk="1" hangingPunct="1">
              <a:lnSpc>
                <a:spcPct val="80000"/>
              </a:lnSpc>
            </a:pPr>
            <a:r>
              <a:rPr lang="zh-CN" altLang="en-AU" sz="2200" dirty="0" smtClean="0"/>
              <a:t>产生大规模随机密钥有实际困难</a:t>
            </a:r>
          </a:p>
          <a:p>
            <a:pPr lvl="1" eaLnBrk="1" hangingPunct="1">
              <a:lnSpc>
                <a:spcPct val="80000"/>
              </a:lnSpc>
            </a:pPr>
            <a:r>
              <a:rPr lang="zh-CN" altLang="en-AU" sz="2200" dirty="0" smtClean="0"/>
              <a:t>密钥的分配和保护无法保证</a:t>
            </a: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7" name="Rectangle 2"/>
          <p:cNvSpPr>
            <a:spLocks noGrp="1" noChangeArrowheads="1"/>
          </p:cNvSpPr>
          <p:nvPr>
            <p:ph type="title"/>
          </p:nvPr>
        </p:nvSpPr>
        <p:spPr>
          <a:xfrm>
            <a:off x="468313" y="476250"/>
            <a:ext cx="7488237" cy="1079500"/>
          </a:xfrm>
        </p:spPr>
        <p:txBody>
          <a:bodyPr>
            <a:normAutofit fontScale="90000"/>
          </a:bodyPr>
          <a:lstStyle/>
          <a:p>
            <a:pPr eaLnBrk="1" hangingPunct="1"/>
            <a:r>
              <a:rPr lang="en-AU" altLang="zh-CN" smtClean="0">
                <a:latin typeface="Copperplate Gothic Bold" pitchFamily="34" charset="0"/>
              </a:rPr>
              <a:t>2.3 Transposition Ciphers</a:t>
            </a:r>
            <a:r>
              <a:rPr lang="en-AU" altLang="zh-CN" smtClean="0"/>
              <a:t/>
            </a:r>
            <a:br>
              <a:rPr lang="en-AU" altLang="zh-CN" smtClean="0"/>
            </a:br>
            <a:r>
              <a:rPr lang="zh-CN" altLang="en-AU" smtClean="0"/>
              <a:t>置换密码</a:t>
            </a:r>
            <a:endParaRPr lang="en-AU" altLang="zh-CN" smtClean="0"/>
          </a:p>
        </p:txBody>
      </p:sp>
      <p:sp>
        <p:nvSpPr>
          <p:cNvPr id="59398" name="Rectangle 3"/>
          <p:cNvSpPr>
            <a:spLocks noGrp="1" noChangeArrowheads="1"/>
          </p:cNvSpPr>
          <p:nvPr>
            <p:ph type="body" idx="1"/>
          </p:nvPr>
        </p:nvSpPr>
        <p:spPr>
          <a:xfrm>
            <a:off x="468313" y="1773238"/>
            <a:ext cx="7775575" cy="4465637"/>
          </a:xfrm>
        </p:spPr>
        <p:txBody>
          <a:bodyPr/>
          <a:lstStyle/>
          <a:p>
            <a:pPr eaLnBrk="1" hangingPunct="1"/>
            <a:r>
              <a:rPr lang="zh-CN" altLang="en-US" sz="2800" dirty="0" smtClean="0"/>
              <a:t>置换密码改变明文内容元素的相对位置，保持内容的表现形式不变</a:t>
            </a:r>
            <a:endParaRPr lang="en-AU" altLang="zh-CN" sz="2800" dirty="0" smtClean="0"/>
          </a:p>
          <a:p>
            <a:pPr eaLnBrk="1" hangingPunct="1"/>
            <a:r>
              <a:rPr lang="zh-CN" altLang="en-AU" sz="2800" dirty="0" smtClean="0"/>
              <a:t>通常称为</a:t>
            </a:r>
            <a:r>
              <a:rPr lang="en-AU" altLang="zh-CN" sz="2800" b="1" dirty="0" smtClean="0"/>
              <a:t>transposition</a:t>
            </a:r>
            <a:r>
              <a:rPr lang="zh-CN" altLang="en-AU" sz="2800" dirty="0" smtClean="0"/>
              <a:t>或者</a:t>
            </a:r>
            <a:r>
              <a:rPr lang="en-AU" altLang="zh-CN" sz="2800" b="1" dirty="0" smtClean="0"/>
              <a:t>permutation</a:t>
            </a:r>
            <a:r>
              <a:rPr lang="zh-CN" altLang="en-AU" sz="2800" dirty="0" smtClean="0"/>
              <a:t>密码 </a:t>
            </a:r>
          </a:p>
          <a:p>
            <a:pPr eaLnBrk="1" hangingPunct="1"/>
            <a:r>
              <a:rPr lang="zh-CN" altLang="en-AU" sz="2800" dirty="0" smtClean="0"/>
              <a:t>通过重新安排消息字母的位置来隐藏明文信息，而不是用其他字母来代换明文字母</a:t>
            </a:r>
            <a:endParaRPr lang="en-AU" altLang="zh-CN" sz="2800" dirty="0" smtClean="0"/>
          </a:p>
          <a:p>
            <a:pPr eaLnBrk="1" hangingPunct="1"/>
            <a:r>
              <a:rPr lang="zh-CN" altLang="en-AU" sz="2800" dirty="0" smtClean="0"/>
              <a:t>这种方法是很容易破译的，因为密文拥有与明文一样的字母频率统计特性 </a:t>
            </a: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a:xfrm>
            <a:off x="457200" y="122238"/>
            <a:ext cx="7543800" cy="1163637"/>
          </a:xfrm>
        </p:spPr>
        <p:txBody>
          <a:bodyPr/>
          <a:lstStyle/>
          <a:p>
            <a:r>
              <a:rPr lang="zh-CN" altLang="en-AU" smtClean="0"/>
              <a:t>置换密码</a:t>
            </a:r>
            <a:endParaRPr lang="zh-CN" altLang="en-US" smtClean="0"/>
          </a:p>
        </p:txBody>
      </p:sp>
      <p:pic>
        <p:nvPicPr>
          <p:cNvPr id="60422" name="Picture 3"/>
          <p:cNvPicPr>
            <a:picLocks noGrp="1" noChangeAspect="1" noChangeArrowheads="1"/>
          </p:cNvPicPr>
          <p:nvPr>
            <p:ph idx="1"/>
          </p:nvPr>
        </p:nvPicPr>
        <p:blipFill>
          <a:blip r:embed="rId2" cstate="print"/>
          <a:srcRect/>
          <a:stretch>
            <a:fillRect/>
          </a:stretch>
        </p:blipFill>
        <p:spPr>
          <a:xfrm>
            <a:off x="500063" y="1428750"/>
            <a:ext cx="8229600" cy="3629025"/>
          </a:xfrm>
          <a:noFill/>
        </p:spPr>
      </p:pic>
      <p:sp>
        <p:nvSpPr>
          <p:cNvPr id="9" name="标题 1"/>
          <p:cNvSpPr txBox="1">
            <a:spLocks/>
          </p:cNvSpPr>
          <p:nvPr/>
        </p:nvSpPr>
        <p:spPr bwMode="auto">
          <a:xfrm>
            <a:off x="714348" y="5429250"/>
            <a:ext cx="6000777" cy="449263"/>
          </a:xfrm>
          <a:prstGeom prst="rect">
            <a:avLst/>
          </a:prstGeom>
          <a:noFill/>
          <a:ln w="9525">
            <a:noFill/>
            <a:miter lim="800000"/>
            <a:headEnd/>
            <a:tailEnd/>
          </a:ln>
        </p:spPr>
        <p:txBody>
          <a:bodyPr anchor="b"/>
          <a:lstStyle/>
          <a:p>
            <a:pPr eaLnBrk="0" hangingPunct="0">
              <a:defRPr/>
            </a:pPr>
            <a:r>
              <a:rPr lang="en-US" altLang="zh-CN" sz="2400" kern="0" dirty="0">
                <a:solidFill>
                  <a:schemeClr val="tx2"/>
                </a:solidFill>
                <a:latin typeface="+mj-lt"/>
                <a:ea typeface="+mj-ea"/>
                <a:cs typeface="+mj-cs"/>
              </a:rPr>
              <a:t>Spartan </a:t>
            </a:r>
            <a:r>
              <a:rPr lang="en-US" altLang="zh-CN" sz="2400" kern="0" dirty="0" err="1">
                <a:solidFill>
                  <a:schemeClr val="tx2"/>
                </a:solidFill>
                <a:latin typeface="Lucida Calligraphy" pitchFamily="66" charset="0"/>
                <a:ea typeface="+mj-ea"/>
                <a:cs typeface="+mj-cs"/>
              </a:rPr>
              <a:t>scytale</a:t>
            </a:r>
            <a:r>
              <a:rPr lang="en-US" altLang="zh-CN" sz="2400" kern="0" dirty="0">
                <a:solidFill>
                  <a:schemeClr val="tx2"/>
                </a:solidFill>
                <a:latin typeface="+mj-lt"/>
                <a:ea typeface="+mj-ea"/>
                <a:cs typeface="+mj-cs"/>
              </a:rPr>
              <a:t> (5</a:t>
            </a:r>
            <a:r>
              <a:rPr lang="en-US" altLang="zh-CN" sz="2400" kern="0" baseline="30000" dirty="0">
                <a:solidFill>
                  <a:schemeClr val="tx2"/>
                </a:solidFill>
                <a:latin typeface="+mj-lt"/>
                <a:ea typeface="+mj-ea"/>
                <a:cs typeface="+mj-cs"/>
              </a:rPr>
              <a:t>th</a:t>
            </a:r>
            <a:r>
              <a:rPr lang="en-US" altLang="zh-CN" sz="2400" kern="0" dirty="0">
                <a:solidFill>
                  <a:schemeClr val="tx2"/>
                </a:solidFill>
                <a:latin typeface="+mj-lt"/>
                <a:ea typeface="+mj-ea"/>
                <a:cs typeface="+mj-cs"/>
              </a:rPr>
              <a:t> century BC)</a:t>
            </a:r>
            <a:endParaRPr lang="zh-CN" altLang="en-US" sz="2400" kern="0" dirty="0">
              <a:solidFill>
                <a:schemeClr val="tx2"/>
              </a:solidFill>
              <a:latin typeface="+mj-lt"/>
              <a:ea typeface="+mj-ea"/>
              <a:cs typeface="+mj-cs"/>
            </a:endParaRPr>
          </a:p>
        </p:txBody>
      </p:sp>
      <p:sp>
        <p:nvSpPr>
          <p:cNvPr id="10" name="标题 1"/>
          <p:cNvSpPr txBox="1">
            <a:spLocks/>
          </p:cNvSpPr>
          <p:nvPr/>
        </p:nvSpPr>
        <p:spPr bwMode="auto">
          <a:xfrm>
            <a:off x="500062" y="5072063"/>
            <a:ext cx="8176393" cy="357187"/>
          </a:xfrm>
          <a:prstGeom prst="rect">
            <a:avLst/>
          </a:prstGeom>
          <a:noFill/>
          <a:ln w="9525">
            <a:noFill/>
            <a:miter lim="800000"/>
            <a:headEnd/>
            <a:tailEnd/>
          </a:ln>
        </p:spPr>
        <p:txBody>
          <a:bodyPr anchor="b"/>
          <a:lstStyle/>
          <a:p>
            <a:pPr eaLnBrk="0" hangingPunct="0">
              <a:defRPr/>
            </a:pPr>
            <a:r>
              <a:rPr lang="en-US" altLang="zh-CN" sz="1400" kern="0" dirty="0">
                <a:solidFill>
                  <a:schemeClr val="tx2"/>
                </a:solidFill>
                <a:latin typeface="+mj-lt"/>
                <a:ea typeface="+mj-ea"/>
                <a:cs typeface="+mj-cs"/>
              </a:rPr>
              <a:t>(The first military cryptographic </a:t>
            </a:r>
            <a:r>
              <a:rPr lang="en-US" altLang="zh-CN" sz="1400" kern="0" dirty="0" smtClean="0">
                <a:solidFill>
                  <a:schemeClr val="tx2"/>
                </a:solidFill>
                <a:latin typeface="+mj-lt"/>
                <a:ea typeface="+mj-ea"/>
                <a:cs typeface="+mj-cs"/>
              </a:rPr>
              <a:t>device, used by Sparta in the war against Persia,404 B.C.</a:t>
            </a:r>
            <a:r>
              <a:rPr lang="zh-CN" altLang="en-US" sz="1400" kern="0" dirty="0" smtClean="0">
                <a:solidFill>
                  <a:schemeClr val="tx2"/>
                </a:solidFill>
                <a:latin typeface="+mj-lt"/>
                <a:ea typeface="+mj-ea"/>
                <a:cs typeface="+mj-cs"/>
              </a:rPr>
              <a:t>）</a:t>
            </a:r>
            <a:endParaRPr lang="zh-CN" altLang="en-US" sz="1400" kern="0" dirty="0">
              <a:solidFill>
                <a:schemeClr val="tx2"/>
              </a:solidFill>
              <a:latin typeface="+mj-lt"/>
              <a:ea typeface="+mj-ea"/>
              <a:cs typeface="+mj-cs"/>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21" name="Rectangle 2"/>
          <p:cNvSpPr>
            <a:spLocks noGrp="1" noChangeArrowheads="1"/>
          </p:cNvSpPr>
          <p:nvPr>
            <p:ph type="title"/>
          </p:nvPr>
        </p:nvSpPr>
        <p:spPr>
          <a:xfrm>
            <a:off x="539750" y="404813"/>
            <a:ext cx="6337300" cy="708025"/>
          </a:xfrm>
        </p:spPr>
        <p:txBody>
          <a:bodyPr>
            <a:normAutofit fontScale="90000"/>
          </a:bodyPr>
          <a:lstStyle/>
          <a:p>
            <a:pPr eaLnBrk="1" hangingPunct="1"/>
            <a:r>
              <a:rPr lang="zh-CN" altLang="en-US" dirty="0" smtClean="0"/>
              <a:t>密码学近现代演变过程</a:t>
            </a:r>
            <a:r>
              <a:rPr lang="en-US" altLang="zh-CN" sz="3500" dirty="0" smtClean="0"/>
              <a:t>(3)</a:t>
            </a:r>
            <a:endParaRPr lang="en-US" altLang="zh-CN" sz="3000" dirty="0" smtClean="0"/>
          </a:p>
        </p:txBody>
      </p:sp>
      <p:sp>
        <p:nvSpPr>
          <p:cNvPr id="9222" name="Rectangle 3"/>
          <p:cNvSpPr>
            <a:spLocks noGrp="1" noChangeArrowheads="1"/>
          </p:cNvSpPr>
          <p:nvPr>
            <p:ph type="body" idx="1"/>
          </p:nvPr>
        </p:nvSpPr>
        <p:spPr>
          <a:xfrm>
            <a:off x="468313" y="1412875"/>
            <a:ext cx="6408737" cy="4606925"/>
          </a:xfrm>
        </p:spPr>
        <p:txBody>
          <a:bodyPr/>
          <a:lstStyle/>
          <a:p>
            <a:pPr eaLnBrk="1" hangingPunct="1">
              <a:lnSpc>
                <a:spcPct val="90000"/>
              </a:lnSpc>
            </a:pPr>
            <a:r>
              <a:rPr lang="en-US" altLang="zh-CN" sz="2400" smtClean="0"/>
              <a:t>1971, IBM</a:t>
            </a:r>
            <a:r>
              <a:rPr lang="zh-CN" altLang="en-US" sz="2400" smtClean="0"/>
              <a:t>发明</a:t>
            </a:r>
            <a:r>
              <a:rPr lang="en-US" altLang="zh-CN" sz="2400" smtClean="0"/>
              <a:t>Luciffer Cipher, 128</a:t>
            </a:r>
            <a:r>
              <a:rPr lang="zh-CN" altLang="en-US" sz="2400" smtClean="0"/>
              <a:t>位密钥作分组加密。这项发明是由</a:t>
            </a:r>
            <a:r>
              <a:rPr lang="en-US" altLang="zh-CN" sz="2400" smtClean="0"/>
              <a:t>Horst Feistel(Jan.30, 1915–Nov.14,1990)</a:t>
            </a:r>
            <a:r>
              <a:rPr lang="zh-CN" altLang="en-US" sz="2400" smtClean="0"/>
              <a:t>领导的，他是密码学家，当时在</a:t>
            </a:r>
            <a:r>
              <a:rPr lang="en-US" altLang="zh-CN" sz="2400" smtClean="0"/>
              <a:t>IBM</a:t>
            </a:r>
            <a:r>
              <a:rPr lang="zh-CN" altLang="en-US" sz="2400" smtClean="0"/>
              <a:t>负责设计加密器，他的工作最终激发了</a:t>
            </a:r>
            <a:r>
              <a:rPr lang="en-US" altLang="zh-CN" sz="2400" smtClean="0"/>
              <a:t>70</a:t>
            </a:r>
            <a:r>
              <a:rPr lang="zh-CN" altLang="en-US" sz="2400" smtClean="0"/>
              <a:t>年代</a:t>
            </a:r>
            <a:r>
              <a:rPr lang="en-US" altLang="zh-CN" sz="2400" smtClean="0"/>
              <a:t>Data Encryption Standard (DES)</a:t>
            </a:r>
            <a:r>
              <a:rPr lang="zh-CN" altLang="en-US" sz="2400" smtClean="0"/>
              <a:t>的研发高潮</a:t>
            </a:r>
          </a:p>
          <a:p>
            <a:pPr eaLnBrk="1" hangingPunct="1">
              <a:lnSpc>
                <a:spcPct val="90000"/>
              </a:lnSpc>
            </a:pPr>
            <a:r>
              <a:rPr lang="en-US" altLang="zh-CN" sz="2400" smtClean="0"/>
              <a:t>1976-1977</a:t>
            </a:r>
            <a:r>
              <a:rPr lang="zh-CN" altLang="en-US" sz="2400" smtClean="0"/>
              <a:t>，美国国家标准局正式公布实施</a:t>
            </a:r>
            <a:r>
              <a:rPr lang="en-US" altLang="zh-CN" sz="2400" smtClean="0"/>
              <a:t>DES</a:t>
            </a:r>
          </a:p>
          <a:p>
            <a:pPr eaLnBrk="1" hangingPunct="1">
              <a:lnSpc>
                <a:spcPct val="90000"/>
              </a:lnSpc>
            </a:pPr>
            <a:r>
              <a:rPr lang="en-US" altLang="zh-CN" sz="2400" smtClean="0"/>
              <a:t>1975, Whitfield Diffie </a:t>
            </a:r>
            <a:r>
              <a:rPr lang="zh-CN" altLang="en-US" sz="2400" smtClean="0"/>
              <a:t>和 </a:t>
            </a:r>
            <a:r>
              <a:rPr lang="en-US" altLang="zh-CN" sz="2400" smtClean="0"/>
              <a:t>Matin Hellman, </a:t>
            </a:r>
            <a:r>
              <a:rPr lang="zh-CN" altLang="en-US" sz="2400" smtClean="0"/>
              <a:t>发表</a:t>
            </a:r>
            <a:r>
              <a:rPr lang="en-US" altLang="zh-CN" sz="2400" smtClean="0"/>
              <a:t>A New Direction in Cryptography, </a:t>
            </a:r>
            <a:r>
              <a:rPr lang="zh-CN" altLang="en-US" sz="2400" smtClean="0"/>
              <a:t>首次提出适应网络保密通信的公开密钥思想，揭开现代密码学研究的序幕，具有划时代的意义</a:t>
            </a:r>
          </a:p>
        </p:txBody>
      </p:sp>
      <p:pic>
        <p:nvPicPr>
          <p:cNvPr id="9223" name="Picture 5" descr="diffie"/>
          <p:cNvPicPr>
            <a:picLocks noChangeAspect="1" noChangeArrowheads="1"/>
          </p:cNvPicPr>
          <p:nvPr/>
        </p:nvPicPr>
        <p:blipFill>
          <a:blip r:embed="rId2" cstate="print"/>
          <a:srcRect/>
          <a:stretch>
            <a:fillRect/>
          </a:stretch>
        </p:blipFill>
        <p:spPr bwMode="auto">
          <a:xfrm>
            <a:off x="7146925" y="1916113"/>
            <a:ext cx="1673225" cy="2449512"/>
          </a:xfrm>
          <a:prstGeom prst="rect">
            <a:avLst/>
          </a:prstGeom>
          <a:noFill/>
          <a:ln w="9525">
            <a:noFill/>
            <a:miter lim="800000"/>
            <a:headEnd/>
            <a:tailEnd/>
          </a:ln>
        </p:spPr>
      </p:pic>
      <p:pic>
        <p:nvPicPr>
          <p:cNvPr id="9224" name="Picture 6" descr="hellman"/>
          <p:cNvPicPr>
            <a:picLocks noChangeAspect="1" noChangeArrowheads="1"/>
          </p:cNvPicPr>
          <p:nvPr/>
        </p:nvPicPr>
        <p:blipFill>
          <a:blip r:embed="rId3" cstate="print"/>
          <a:srcRect/>
          <a:stretch>
            <a:fillRect/>
          </a:stretch>
        </p:blipFill>
        <p:spPr bwMode="auto">
          <a:xfrm>
            <a:off x="7164388" y="4149725"/>
            <a:ext cx="1685925" cy="2303463"/>
          </a:xfrm>
          <a:prstGeom prst="rect">
            <a:avLst/>
          </a:prstGeom>
          <a:noFill/>
          <a:ln w="9525">
            <a:noFill/>
            <a:miter lim="800000"/>
            <a:headEnd/>
            <a:tailEnd/>
          </a:ln>
        </p:spPr>
      </p:pic>
      <p:pic>
        <p:nvPicPr>
          <p:cNvPr id="9225" name="Picture 7" descr="Feistel_Horst"/>
          <p:cNvPicPr>
            <a:picLocks noChangeAspect="1" noChangeArrowheads="1"/>
          </p:cNvPicPr>
          <p:nvPr/>
        </p:nvPicPr>
        <p:blipFill>
          <a:blip r:embed="rId4" cstate="print"/>
          <a:srcRect/>
          <a:stretch>
            <a:fillRect/>
          </a:stretch>
        </p:blipFill>
        <p:spPr bwMode="auto">
          <a:xfrm>
            <a:off x="7186613" y="188913"/>
            <a:ext cx="1706562" cy="18002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2"/>
          <p:cNvSpPr>
            <a:spLocks noGrp="1" noChangeArrowheads="1"/>
          </p:cNvSpPr>
          <p:nvPr>
            <p:ph type="body" idx="1"/>
          </p:nvPr>
        </p:nvSpPr>
        <p:spPr>
          <a:xfrm>
            <a:off x="500063" y="1143000"/>
            <a:ext cx="7848600" cy="4824413"/>
          </a:xfrm>
        </p:spPr>
        <p:txBody>
          <a:bodyPr/>
          <a:lstStyle/>
          <a:p>
            <a:pPr marL="609600" indent="-609600" eaLnBrk="1" hangingPunct="1"/>
            <a:r>
              <a:rPr lang="zh-CN" altLang="en-US" sz="2500" smtClean="0"/>
              <a:t>一维变换－矩阵转置</a:t>
            </a:r>
          </a:p>
          <a:p>
            <a:pPr marL="990600" lvl="1" indent="-533400" eaLnBrk="1" hangingPunct="1"/>
            <a:endParaRPr lang="zh-CN" altLang="en-US" sz="3100" smtClean="0"/>
          </a:p>
          <a:p>
            <a:pPr marL="990600" lvl="1" indent="-533400" eaLnBrk="1" hangingPunct="1"/>
            <a:endParaRPr lang="zh-CN" altLang="en-US" sz="3100" smtClean="0"/>
          </a:p>
          <a:p>
            <a:pPr marL="990600" lvl="1" indent="-533400" eaLnBrk="1" hangingPunct="1"/>
            <a:endParaRPr lang="zh-CN" altLang="en-US" sz="3100" smtClean="0"/>
          </a:p>
          <a:p>
            <a:pPr marL="609600" indent="-609600" eaLnBrk="1" hangingPunct="1"/>
            <a:endParaRPr lang="zh-CN" altLang="en-US" sz="2500" smtClean="0"/>
          </a:p>
          <a:p>
            <a:pPr marL="609600" indent="-609600" eaLnBrk="1" hangingPunct="1"/>
            <a:r>
              <a:rPr lang="zh-CN" altLang="en-US" sz="2500" smtClean="0"/>
              <a:t>二维变换－图形转置</a:t>
            </a:r>
          </a:p>
          <a:p>
            <a:pPr marL="990600" lvl="1" indent="-533400" eaLnBrk="1" hangingPunct="1"/>
            <a:endParaRPr lang="zh-CN" altLang="en-US" sz="3100" smtClean="0"/>
          </a:p>
          <a:p>
            <a:pPr marL="990600" lvl="1" indent="-533400" eaLnBrk="1" hangingPunct="1"/>
            <a:endParaRPr lang="en-US" altLang="zh-CN" sz="3100" smtClean="0"/>
          </a:p>
        </p:txBody>
      </p:sp>
      <p:grpSp>
        <p:nvGrpSpPr>
          <p:cNvPr id="2" name="Group 3"/>
          <p:cNvGrpSpPr>
            <a:grpSpLocks/>
          </p:cNvGrpSpPr>
          <p:nvPr/>
        </p:nvGrpSpPr>
        <p:grpSpPr bwMode="auto">
          <a:xfrm>
            <a:off x="1116013" y="1628775"/>
            <a:ext cx="5818187" cy="1731963"/>
            <a:chOff x="1973" y="618"/>
            <a:chExt cx="3665" cy="1091"/>
          </a:xfrm>
        </p:grpSpPr>
        <p:sp>
          <p:nvSpPr>
            <p:cNvPr id="61483" name="Rectangle 4"/>
            <p:cNvSpPr>
              <a:spLocks noChangeArrowheads="1"/>
            </p:cNvSpPr>
            <p:nvPr/>
          </p:nvSpPr>
          <p:spPr bwMode="auto">
            <a:xfrm>
              <a:off x="2971" y="1497"/>
              <a:ext cx="227" cy="212"/>
            </a:xfrm>
            <a:prstGeom prst="rect">
              <a:avLst/>
            </a:prstGeom>
            <a:noFill/>
            <a:ln w="9525" algn="ctr">
              <a:noFill/>
              <a:miter lim="800000"/>
              <a:headEnd/>
              <a:tailEnd/>
            </a:ln>
          </p:spPr>
          <p:txBody>
            <a:bodyPr lIns="90000" tIns="46800" rIns="90000" bIns="46800"/>
            <a:lstStyle/>
            <a:p>
              <a:pPr>
                <a:lnSpc>
                  <a:spcPct val="80000"/>
                </a:lnSpc>
                <a:spcBef>
                  <a:spcPct val="20000"/>
                </a:spcBef>
                <a:buClr>
                  <a:schemeClr val="tx2"/>
                </a:buClr>
                <a:buSzPct val="70000"/>
                <a:buFont typeface="Wingdings" pitchFamily="2" charset="2"/>
                <a:buNone/>
              </a:pPr>
              <a:r>
                <a:rPr lang="en-US" altLang="zh-CN" sz="2000">
                  <a:ea typeface="黑体" pitchFamily="2" charset="-122"/>
                </a:rPr>
                <a:t>D</a:t>
              </a:r>
            </a:p>
          </p:txBody>
        </p:sp>
        <p:sp>
          <p:nvSpPr>
            <p:cNvPr id="61484" name="Rectangle 5"/>
            <p:cNvSpPr>
              <a:spLocks noChangeArrowheads="1"/>
            </p:cNvSpPr>
            <p:nvPr/>
          </p:nvSpPr>
          <p:spPr bwMode="auto">
            <a:xfrm>
              <a:off x="2744" y="1497"/>
              <a:ext cx="227" cy="212"/>
            </a:xfrm>
            <a:prstGeom prst="rect">
              <a:avLst/>
            </a:prstGeom>
            <a:noFill/>
            <a:ln w="9525" algn="ctr">
              <a:noFill/>
              <a:miter lim="800000"/>
              <a:headEnd/>
              <a:tailEnd/>
            </a:ln>
          </p:spPr>
          <p:txBody>
            <a:bodyPr lIns="90000" tIns="46800" rIns="90000" bIns="46800"/>
            <a:lstStyle/>
            <a:p>
              <a:pPr>
                <a:lnSpc>
                  <a:spcPct val="80000"/>
                </a:lnSpc>
                <a:spcBef>
                  <a:spcPct val="20000"/>
                </a:spcBef>
                <a:buClr>
                  <a:schemeClr val="tx2"/>
                </a:buClr>
                <a:buSzPct val="70000"/>
                <a:buFont typeface="Wingdings" pitchFamily="2" charset="2"/>
                <a:buNone/>
              </a:pPr>
              <a:r>
                <a:rPr lang="en-US" altLang="zh-CN" sz="2000">
                  <a:ea typeface="黑体" pitchFamily="2" charset="-122"/>
                </a:rPr>
                <a:t>N</a:t>
              </a:r>
            </a:p>
          </p:txBody>
        </p:sp>
        <p:sp>
          <p:nvSpPr>
            <p:cNvPr id="61485" name="Rectangle 6"/>
            <p:cNvSpPr>
              <a:spLocks noChangeArrowheads="1"/>
            </p:cNvSpPr>
            <p:nvPr/>
          </p:nvSpPr>
          <p:spPr bwMode="auto">
            <a:xfrm>
              <a:off x="2529" y="1497"/>
              <a:ext cx="215" cy="212"/>
            </a:xfrm>
            <a:prstGeom prst="rect">
              <a:avLst/>
            </a:prstGeom>
            <a:noFill/>
            <a:ln w="9525" algn="ctr">
              <a:noFill/>
              <a:miter lim="800000"/>
              <a:headEnd/>
              <a:tailEnd/>
            </a:ln>
          </p:spPr>
          <p:txBody>
            <a:bodyPr lIns="90000" tIns="46800" rIns="90000" bIns="46800"/>
            <a:lstStyle/>
            <a:p>
              <a:pPr>
                <a:lnSpc>
                  <a:spcPct val="80000"/>
                </a:lnSpc>
                <a:spcBef>
                  <a:spcPct val="20000"/>
                </a:spcBef>
                <a:buClr>
                  <a:schemeClr val="tx2"/>
                </a:buClr>
                <a:buSzPct val="70000"/>
                <a:buFont typeface="Wingdings" pitchFamily="2" charset="2"/>
                <a:buNone/>
              </a:pPr>
              <a:r>
                <a:rPr lang="en-US" altLang="zh-CN" sz="2000">
                  <a:ea typeface="黑体" pitchFamily="2" charset="-122"/>
                </a:rPr>
                <a:t>A</a:t>
              </a:r>
            </a:p>
          </p:txBody>
        </p:sp>
        <p:sp>
          <p:nvSpPr>
            <p:cNvPr id="61486" name="Rectangle 7"/>
            <p:cNvSpPr>
              <a:spLocks noChangeArrowheads="1"/>
            </p:cNvSpPr>
            <p:nvPr/>
          </p:nvSpPr>
          <p:spPr bwMode="auto">
            <a:xfrm>
              <a:off x="2336" y="1497"/>
              <a:ext cx="193" cy="212"/>
            </a:xfrm>
            <a:prstGeom prst="rect">
              <a:avLst/>
            </a:prstGeom>
            <a:noFill/>
            <a:ln w="9525" algn="ctr">
              <a:noFill/>
              <a:miter lim="800000"/>
              <a:headEnd/>
              <a:tailEnd/>
            </a:ln>
          </p:spPr>
          <p:txBody>
            <a:bodyPr lIns="90000" tIns="46800" rIns="90000" bIns="46800"/>
            <a:lstStyle/>
            <a:p>
              <a:pPr>
                <a:lnSpc>
                  <a:spcPct val="80000"/>
                </a:lnSpc>
                <a:spcBef>
                  <a:spcPct val="20000"/>
                </a:spcBef>
                <a:buClr>
                  <a:schemeClr val="tx2"/>
                </a:buClr>
                <a:buSzPct val="70000"/>
                <a:buFont typeface="Wingdings" pitchFamily="2" charset="2"/>
                <a:buNone/>
              </a:pPr>
              <a:r>
                <a:rPr lang="en-US" altLang="zh-CN" sz="2000">
                  <a:ea typeface="黑体" pitchFamily="2" charset="-122"/>
                </a:rPr>
                <a:t>T</a:t>
              </a:r>
            </a:p>
          </p:txBody>
        </p:sp>
        <p:sp>
          <p:nvSpPr>
            <p:cNvPr id="61487" name="Rectangle 8"/>
            <p:cNvSpPr>
              <a:spLocks noChangeArrowheads="1"/>
            </p:cNvSpPr>
            <p:nvPr/>
          </p:nvSpPr>
          <p:spPr bwMode="auto">
            <a:xfrm>
              <a:off x="2971" y="1285"/>
              <a:ext cx="227" cy="212"/>
            </a:xfrm>
            <a:prstGeom prst="rect">
              <a:avLst/>
            </a:prstGeom>
            <a:noFill/>
            <a:ln w="9525" algn="ctr">
              <a:noFill/>
              <a:miter lim="800000"/>
              <a:headEnd/>
              <a:tailEnd/>
            </a:ln>
          </p:spPr>
          <p:txBody>
            <a:bodyPr lIns="90000" tIns="46800" rIns="90000" bIns="46800"/>
            <a:lstStyle/>
            <a:p>
              <a:pPr>
                <a:lnSpc>
                  <a:spcPct val="80000"/>
                </a:lnSpc>
                <a:spcBef>
                  <a:spcPct val="20000"/>
                </a:spcBef>
                <a:buClr>
                  <a:schemeClr val="tx2"/>
                </a:buClr>
                <a:buSzPct val="70000"/>
                <a:buFont typeface="Wingdings" pitchFamily="2" charset="2"/>
                <a:buNone/>
              </a:pPr>
              <a:r>
                <a:rPr lang="en-US" altLang="zh-CN" sz="2000">
                  <a:ea typeface="黑体" pitchFamily="2" charset="-122"/>
                </a:rPr>
                <a:t>S</a:t>
              </a:r>
            </a:p>
          </p:txBody>
        </p:sp>
        <p:sp>
          <p:nvSpPr>
            <p:cNvPr id="61488" name="Rectangle 9"/>
            <p:cNvSpPr>
              <a:spLocks noChangeArrowheads="1"/>
            </p:cNvSpPr>
            <p:nvPr/>
          </p:nvSpPr>
          <p:spPr bwMode="auto">
            <a:xfrm>
              <a:off x="2744" y="1285"/>
              <a:ext cx="227" cy="212"/>
            </a:xfrm>
            <a:prstGeom prst="rect">
              <a:avLst/>
            </a:prstGeom>
            <a:noFill/>
            <a:ln w="9525" algn="ctr">
              <a:noFill/>
              <a:miter lim="800000"/>
              <a:headEnd/>
              <a:tailEnd/>
            </a:ln>
          </p:spPr>
          <p:txBody>
            <a:bodyPr lIns="90000" tIns="46800" rIns="90000" bIns="46800"/>
            <a:lstStyle/>
            <a:p>
              <a:pPr>
                <a:lnSpc>
                  <a:spcPct val="80000"/>
                </a:lnSpc>
                <a:spcBef>
                  <a:spcPct val="20000"/>
                </a:spcBef>
                <a:buClr>
                  <a:schemeClr val="tx2"/>
                </a:buClr>
                <a:buSzPct val="70000"/>
                <a:buFont typeface="Wingdings" pitchFamily="2" charset="2"/>
                <a:buNone/>
              </a:pPr>
              <a:r>
                <a:rPr lang="en-US" altLang="zh-CN" sz="2000">
                  <a:ea typeface="黑体" pitchFamily="2" charset="-122"/>
                </a:rPr>
                <a:t>R</a:t>
              </a:r>
            </a:p>
          </p:txBody>
        </p:sp>
        <p:sp>
          <p:nvSpPr>
            <p:cNvPr id="61489" name="Rectangle 10"/>
            <p:cNvSpPr>
              <a:spLocks noChangeArrowheads="1"/>
            </p:cNvSpPr>
            <p:nvPr/>
          </p:nvSpPr>
          <p:spPr bwMode="auto">
            <a:xfrm>
              <a:off x="2529" y="1285"/>
              <a:ext cx="215" cy="212"/>
            </a:xfrm>
            <a:prstGeom prst="rect">
              <a:avLst/>
            </a:prstGeom>
            <a:noFill/>
            <a:ln w="9525" algn="ctr">
              <a:noFill/>
              <a:miter lim="800000"/>
              <a:headEnd/>
              <a:tailEnd/>
            </a:ln>
          </p:spPr>
          <p:txBody>
            <a:bodyPr lIns="90000" tIns="46800" rIns="90000" bIns="46800"/>
            <a:lstStyle/>
            <a:p>
              <a:pPr>
                <a:lnSpc>
                  <a:spcPct val="80000"/>
                </a:lnSpc>
                <a:spcBef>
                  <a:spcPct val="20000"/>
                </a:spcBef>
                <a:buClr>
                  <a:schemeClr val="tx2"/>
                </a:buClr>
                <a:buSzPct val="70000"/>
                <a:buFont typeface="Wingdings" pitchFamily="2" charset="2"/>
                <a:buNone/>
              </a:pPr>
              <a:r>
                <a:rPr lang="en-US" altLang="zh-CN" sz="2000">
                  <a:ea typeface="黑体" pitchFamily="2" charset="-122"/>
                </a:rPr>
                <a:t>E</a:t>
              </a:r>
            </a:p>
          </p:txBody>
        </p:sp>
        <p:sp>
          <p:nvSpPr>
            <p:cNvPr id="61490" name="Rectangle 11"/>
            <p:cNvSpPr>
              <a:spLocks noChangeArrowheads="1"/>
            </p:cNvSpPr>
            <p:nvPr/>
          </p:nvSpPr>
          <p:spPr bwMode="auto">
            <a:xfrm>
              <a:off x="2336" y="1285"/>
              <a:ext cx="193" cy="212"/>
            </a:xfrm>
            <a:prstGeom prst="rect">
              <a:avLst/>
            </a:prstGeom>
            <a:noFill/>
            <a:ln w="9525" algn="ctr">
              <a:noFill/>
              <a:miter lim="800000"/>
              <a:headEnd/>
              <a:tailEnd/>
            </a:ln>
          </p:spPr>
          <p:txBody>
            <a:bodyPr lIns="90000" tIns="46800" rIns="90000" bIns="46800"/>
            <a:lstStyle/>
            <a:p>
              <a:pPr>
                <a:lnSpc>
                  <a:spcPct val="80000"/>
                </a:lnSpc>
                <a:spcBef>
                  <a:spcPct val="20000"/>
                </a:spcBef>
                <a:buClr>
                  <a:schemeClr val="tx2"/>
                </a:buClr>
                <a:buSzPct val="70000"/>
                <a:buFont typeface="Wingdings" pitchFamily="2" charset="2"/>
                <a:buNone/>
              </a:pPr>
              <a:r>
                <a:rPr lang="en-US" altLang="zh-CN" sz="2000">
                  <a:ea typeface="黑体" pitchFamily="2" charset="-122"/>
                </a:rPr>
                <a:t>D</a:t>
              </a:r>
            </a:p>
          </p:txBody>
        </p:sp>
        <p:sp>
          <p:nvSpPr>
            <p:cNvPr id="61491" name="Rectangle 12"/>
            <p:cNvSpPr>
              <a:spLocks noChangeArrowheads="1"/>
            </p:cNvSpPr>
            <p:nvPr/>
          </p:nvSpPr>
          <p:spPr bwMode="auto">
            <a:xfrm>
              <a:off x="2971" y="1057"/>
              <a:ext cx="227" cy="228"/>
            </a:xfrm>
            <a:prstGeom prst="rect">
              <a:avLst/>
            </a:prstGeom>
            <a:noFill/>
            <a:ln w="9525" algn="ctr">
              <a:noFill/>
              <a:miter lim="800000"/>
              <a:headEnd/>
              <a:tailEnd/>
            </a:ln>
          </p:spPr>
          <p:txBody>
            <a:bodyPr lIns="90000" tIns="46800" rIns="90000" bIns="46800"/>
            <a:lstStyle/>
            <a:p>
              <a:pPr>
                <a:lnSpc>
                  <a:spcPct val="80000"/>
                </a:lnSpc>
                <a:spcBef>
                  <a:spcPct val="20000"/>
                </a:spcBef>
                <a:buClr>
                  <a:schemeClr val="tx2"/>
                </a:buClr>
                <a:buSzPct val="70000"/>
                <a:buFont typeface="Wingdings" pitchFamily="2" charset="2"/>
                <a:buNone/>
              </a:pPr>
              <a:r>
                <a:rPr lang="en-US" altLang="zh-CN" sz="2000">
                  <a:ea typeface="黑体" pitchFamily="2" charset="-122"/>
                </a:rPr>
                <a:t>N</a:t>
              </a:r>
            </a:p>
          </p:txBody>
        </p:sp>
        <p:sp>
          <p:nvSpPr>
            <p:cNvPr id="61492" name="Rectangle 13"/>
            <p:cNvSpPr>
              <a:spLocks noChangeArrowheads="1"/>
            </p:cNvSpPr>
            <p:nvPr/>
          </p:nvSpPr>
          <p:spPr bwMode="auto">
            <a:xfrm>
              <a:off x="2744" y="1057"/>
              <a:ext cx="227" cy="228"/>
            </a:xfrm>
            <a:prstGeom prst="rect">
              <a:avLst/>
            </a:prstGeom>
            <a:noFill/>
            <a:ln w="9525" algn="ctr">
              <a:noFill/>
              <a:miter lim="800000"/>
              <a:headEnd/>
              <a:tailEnd/>
            </a:ln>
          </p:spPr>
          <p:txBody>
            <a:bodyPr lIns="90000" tIns="46800" rIns="90000" bIns="46800"/>
            <a:lstStyle/>
            <a:p>
              <a:pPr>
                <a:lnSpc>
                  <a:spcPct val="80000"/>
                </a:lnSpc>
                <a:spcBef>
                  <a:spcPct val="20000"/>
                </a:spcBef>
                <a:buClr>
                  <a:schemeClr val="tx2"/>
                </a:buClr>
                <a:buSzPct val="70000"/>
                <a:buFont typeface="Wingdings" pitchFamily="2" charset="2"/>
                <a:buNone/>
              </a:pPr>
              <a:r>
                <a:rPr lang="en-US" altLang="zh-CN" sz="2000">
                  <a:ea typeface="黑体" pitchFamily="2" charset="-122"/>
                </a:rPr>
                <a:t>U</a:t>
              </a:r>
            </a:p>
          </p:txBody>
        </p:sp>
        <p:sp>
          <p:nvSpPr>
            <p:cNvPr id="61493" name="Rectangle 14"/>
            <p:cNvSpPr>
              <a:spLocks noChangeArrowheads="1"/>
            </p:cNvSpPr>
            <p:nvPr/>
          </p:nvSpPr>
          <p:spPr bwMode="auto">
            <a:xfrm>
              <a:off x="2529" y="1057"/>
              <a:ext cx="215" cy="228"/>
            </a:xfrm>
            <a:prstGeom prst="rect">
              <a:avLst/>
            </a:prstGeom>
            <a:noFill/>
            <a:ln w="9525" algn="ctr">
              <a:noFill/>
              <a:miter lim="800000"/>
              <a:headEnd/>
              <a:tailEnd/>
            </a:ln>
          </p:spPr>
          <p:txBody>
            <a:bodyPr lIns="90000" tIns="46800" rIns="90000" bIns="46800"/>
            <a:lstStyle/>
            <a:p>
              <a:pPr>
                <a:lnSpc>
                  <a:spcPct val="80000"/>
                </a:lnSpc>
                <a:spcBef>
                  <a:spcPct val="20000"/>
                </a:spcBef>
                <a:buClr>
                  <a:schemeClr val="tx2"/>
                </a:buClr>
                <a:buSzPct val="70000"/>
                <a:buFont typeface="Wingdings" pitchFamily="2" charset="2"/>
                <a:buNone/>
              </a:pPr>
              <a:r>
                <a:rPr lang="en-US" altLang="zh-CN" sz="2000">
                  <a:ea typeface="黑体" pitchFamily="2" charset="-122"/>
                </a:rPr>
                <a:t>U</a:t>
              </a:r>
            </a:p>
          </p:txBody>
        </p:sp>
        <p:sp>
          <p:nvSpPr>
            <p:cNvPr id="61494" name="Rectangle 15"/>
            <p:cNvSpPr>
              <a:spLocks noChangeArrowheads="1"/>
            </p:cNvSpPr>
            <p:nvPr/>
          </p:nvSpPr>
          <p:spPr bwMode="auto">
            <a:xfrm>
              <a:off x="2336" y="1057"/>
              <a:ext cx="193" cy="228"/>
            </a:xfrm>
            <a:prstGeom prst="rect">
              <a:avLst/>
            </a:prstGeom>
            <a:noFill/>
            <a:ln w="9525" algn="ctr">
              <a:noFill/>
              <a:miter lim="800000"/>
              <a:headEnd/>
              <a:tailEnd/>
            </a:ln>
          </p:spPr>
          <p:txBody>
            <a:bodyPr lIns="90000" tIns="46800" rIns="90000" bIns="46800"/>
            <a:lstStyle/>
            <a:p>
              <a:pPr>
                <a:lnSpc>
                  <a:spcPct val="80000"/>
                </a:lnSpc>
                <a:spcBef>
                  <a:spcPct val="20000"/>
                </a:spcBef>
                <a:buClr>
                  <a:schemeClr val="tx2"/>
                </a:buClr>
                <a:buSzPct val="70000"/>
                <a:buFont typeface="Wingdings" pitchFamily="2" charset="2"/>
                <a:buNone/>
              </a:pPr>
              <a:r>
                <a:rPr lang="en-US" altLang="zh-CN" sz="2000">
                  <a:ea typeface="黑体" pitchFamily="2" charset="-122"/>
                </a:rPr>
                <a:t>O</a:t>
              </a:r>
            </a:p>
          </p:txBody>
        </p:sp>
        <p:sp>
          <p:nvSpPr>
            <p:cNvPr id="61495" name="Rectangle 16"/>
            <p:cNvSpPr>
              <a:spLocks noChangeArrowheads="1"/>
            </p:cNvSpPr>
            <p:nvPr/>
          </p:nvSpPr>
          <p:spPr bwMode="auto">
            <a:xfrm>
              <a:off x="2971" y="845"/>
              <a:ext cx="227" cy="212"/>
            </a:xfrm>
            <a:prstGeom prst="rect">
              <a:avLst/>
            </a:prstGeom>
            <a:noFill/>
            <a:ln w="9525" algn="ctr">
              <a:noFill/>
              <a:miter lim="800000"/>
              <a:headEnd/>
              <a:tailEnd/>
            </a:ln>
          </p:spPr>
          <p:txBody>
            <a:bodyPr lIns="90000" tIns="46800" rIns="90000" bIns="46800"/>
            <a:lstStyle/>
            <a:p>
              <a:pPr>
                <a:lnSpc>
                  <a:spcPct val="80000"/>
                </a:lnSpc>
                <a:spcBef>
                  <a:spcPct val="20000"/>
                </a:spcBef>
                <a:buClr>
                  <a:schemeClr val="tx2"/>
                </a:buClr>
                <a:buSzPct val="70000"/>
                <a:buFont typeface="Wingdings" pitchFamily="2" charset="2"/>
                <a:buNone/>
              </a:pPr>
              <a:r>
                <a:rPr lang="en-US" altLang="zh-CN" sz="2000">
                  <a:ea typeface="黑体" pitchFamily="2" charset="-122"/>
                </a:rPr>
                <a:t>Y</a:t>
              </a:r>
            </a:p>
          </p:txBody>
        </p:sp>
        <p:sp>
          <p:nvSpPr>
            <p:cNvPr id="61496" name="Rectangle 17"/>
            <p:cNvSpPr>
              <a:spLocks noChangeArrowheads="1"/>
            </p:cNvSpPr>
            <p:nvPr/>
          </p:nvSpPr>
          <p:spPr bwMode="auto">
            <a:xfrm>
              <a:off x="2744" y="845"/>
              <a:ext cx="227" cy="212"/>
            </a:xfrm>
            <a:prstGeom prst="rect">
              <a:avLst/>
            </a:prstGeom>
            <a:noFill/>
            <a:ln w="9525" algn="ctr">
              <a:noFill/>
              <a:miter lim="800000"/>
              <a:headEnd/>
              <a:tailEnd/>
            </a:ln>
          </p:spPr>
          <p:txBody>
            <a:bodyPr lIns="90000" tIns="46800" rIns="90000" bIns="46800"/>
            <a:lstStyle/>
            <a:p>
              <a:pPr>
                <a:lnSpc>
                  <a:spcPct val="80000"/>
                </a:lnSpc>
                <a:spcBef>
                  <a:spcPct val="20000"/>
                </a:spcBef>
                <a:buClr>
                  <a:schemeClr val="tx2"/>
                </a:buClr>
                <a:buSzPct val="70000"/>
                <a:buFont typeface="Wingdings" pitchFamily="2" charset="2"/>
                <a:buNone/>
              </a:pPr>
              <a:r>
                <a:rPr lang="en-US" altLang="zh-CN" sz="2000">
                  <a:ea typeface="黑体" pitchFamily="2" charset="-122"/>
                </a:rPr>
                <a:t>N</a:t>
              </a:r>
            </a:p>
          </p:txBody>
        </p:sp>
        <p:sp>
          <p:nvSpPr>
            <p:cNvPr id="61497" name="Rectangle 18"/>
            <p:cNvSpPr>
              <a:spLocks noChangeArrowheads="1"/>
            </p:cNvSpPr>
            <p:nvPr/>
          </p:nvSpPr>
          <p:spPr bwMode="auto">
            <a:xfrm>
              <a:off x="2529" y="845"/>
              <a:ext cx="215" cy="212"/>
            </a:xfrm>
            <a:prstGeom prst="rect">
              <a:avLst/>
            </a:prstGeom>
            <a:noFill/>
            <a:ln w="9525" algn="ctr">
              <a:noFill/>
              <a:miter lim="800000"/>
              <a:headEnd/>
              <a:tailEnd/>
            </a:ln>
          </p:spPr>
          <p:txBody>
            <a:bodyPr lIns="90000" tIns="46800" rIns="90000" bIns="46800"/>
            <a:lstStyle/>
            <a:p>
              <a:pPr>
                <a:lnSpc>
                  <a:spcPct val="80000"/>
                </a:lnSpc>
                <a:spcBef>
                  <a:spcPct val="20000"/>
                </a:spcBef>
                <a:buClr>
                  <a:schemeClr val="tx2"/>
                </a:buClr>
                <a:buSzPct val="70000"/>
                <a:buFont typeface="Wingdings" pitchFamily="2" charset="2"/>
                <a:buNone/>
              </a:pPr>
              <a:r>
                <a:rPr lang="en-US" altLang="zh-CN" sz="2000">
                  <a:ea typeface="黑体" pitchFamily="2" charset="-122"/>
                </a:rPr>
                <a:t>A</a:t>
              </a:r>
            </a:p>
          </p:txBody>
        </p:sp>
        <p:sp>
          <p:nvSpPr>
            <p:cNvPr id="61498" name="Rectangle 19"/>
            <p:cNvSpPr>
              <a:spLocks noChangeArrowheads="1"/>
            </p:cNvSpPr>
            <p:nvPr/>
          </p:nvSpPr>
          <p:spPr bwMode="auto">
            <a:xfrm>
              <a:off x="2336" y="845"/>
              <a:ext cx="193" cy="212"/>
            </a:xfrm>
            <a:prstGeom prst="rect">
              <a:avLst/>
            </a:prstGeom>
            <a:noFill/>
            <a:ln w="9525" algn="ctr">
              <a:noFill/>
              <a:miter lim="800000"/>
              <a:headEnd/>
              <a:tailEnd/>
            </a:ln>
          </p:spPr>
          <p:txBody>
            <a:bodyPr lIns="90000" tIns="46800" rIns="90000" bIns="46800"/>
            <a:lstStyle/>
            <a:p>
              <a:pPr>
                <a:lnSpc>
                  <a:spcPct val="80000"/>
                </a:lnSpc>
                <a:spcBef>
                  <a:spcPct val="20000"/>
                </a:spcBef>
                <a:buClr>
                  <a:schemeClr val="tx2"/>
                </a:buClr>
                <a:buSzPct val="70000"/>
                <a:buFont typeface="Wingdings" pitchFamily="2" charset="2"/>
                <a:buNone/>
              </a:pPr>
              <a:r>
                <a:rPr lang="en-US" altLang="zh-CN" sz="2000">
                  <a:ea typeface="黑体" pitchFamily="2" charset="-122"/>
                </a:rPr>
                <a:t>C</a:t>
              </a:r>
            </a:p>
          </p:txBody>
        </p:sp>
        <p:sp>
          <p:nvSpPr>
            <p:cNvPr id="61499" name="Line 20"/>
            <p:cNvSpPr>
              <a:spLocks noChangeShapeType="1"/>
            </p:cNvSpPr>
            <p:nvPr/>
          </p:nvSpPr>
          <p:spPr bwMode="auto">
            <a:xfrm>
              <a:off x="2336" y="845"/>
              <a:ext cx="862" cy="0"/>
            </a:xfrm>
            <a:prstGeom prst="line">
              <a:avLst/>
            </a:prstGeom>
            <a:noFill/>
            <a:ln w="28575" cap="sq">
              <a:solidFill>
                <a:schemeClr val="tx1"/>
              </a:solidFill>
              <a:round/>
              <a:headEnd/>
              <a:tailEnd/>
            </a:ln>
          </p:spPr>
          <p:txBody>
            <a:bodyPr wrap="none" lIns="90000" tIns="46800" rIns="90000" bIns="46800">
              <a:spAutoFit/>
            </a:bodyPr>
            <a:lstStyle/>
            <a:p>
              <a:endParaRPr lang="zh-CN" altLang="en-US"/>
            </a:p>
          </p:txBody>
        </p:sp>
        <p:sp>
          <p:nvSpPr>
            <p:cNvPr id="61500" name="Line 21"/>
            <p:cNvSpPr>
              <a:spLocks noChangeShapeType="1"/>
            </p:cNvSpPr>
            <p:nvPr/>
          </p:nvSpPr>
          <p:spPr bwMode="auto">
            <a:xfrm>
              <a:off x="2336" y="1057"/>
              <a:ext cx="862" cy="0"/>
            </a:xfrm>
            <a:prstGeom prst="line">
              <a:avLst/>
            </a:prstGeom>
            <a:noFill/>
            <a:ln w="12700">
              <a:solidFill>
                <a:schemeClr val="tx1"/>
              </a:solidFill>
              <a:round/>
              <a:headEnd/>
              <a:tailEnd/>
            </a:ln>
          </p:spPr>
          <p:txBody>
            <a:bodyPr wrap="none" lIns="90000" tIns="46800" rIns="90000" bIns="46800">
              <a:spAutoFit/>
            </a:bodyPr>
            <a:lstStyle/>
            <a:p>
              <a:endParaRPr lang="zh-CN" altLang="en-US"/>
            </a:p>
          </p:txBody>
        </p:sp>
        <p:sp>
          <p:nvSpPr>
            <p:cNvPr id="61501" name="Line 22"/>
            <p:cNvSpPr>
              <a:spLocks noChangeShapeType="1"/>
            </p:cNvSpPr>
            <p:nvPr/>
          </p:nvSpPr>
          <p:spPr bwMode="auto">
            <a:xfrm>
              <a:off x="2336" y="1285"/>
              <a:ext cx="862" cy="0"/>
            </a:xfrm>
            <a:prstGeom prst="line">
              <a:avLst/>
            </a:prstGeom>
            <a:noFill/>
            <a:ln w="12700">
              <a:solidFill>
                <a:schemeClr val="tx1"/>
              </a:solidFill>
              <a:round/>
              <a:headEnd/>
              <a:tailEnd/>
            </a:ln>
          </p:spPr>
          <p:txBody>
            <a:bodyPr wrap="none" lIns="90000" tIns="46800" rIns="90000" bIns="46800">
              <a:spAutoFit/>
            </a:bodyPr>
            <a:lstStyle/>
            <a:p>
              <a:endParaRPr lang="zh-CN" altLang="en-US"/>
            </a:p>
          </p:txBody>
        </p:sp>
        <p:sp>
          <p:nvSpPr>
            <p:cNvPr id="61502" name="Line 23"/>
            <p:cNvSpPr>
              <a:spLocks noChangeShapeType="1"/>
            </p:cNvSpPr>
            <p:nvPr/>
          </p:nvSpPr>
          <p:spPr bwMode="auto">
            <a:xfrm>
              <a:off x="2336" y="1497"/>
              <a:ext cx="862" cy="0"/>
            </a:xfrm>
            <a:prstGeom prst="line">
              <a:avLst/>
            </a:prstGeom>
            <a:noFill/>
            <a:ln w="12700">
              <a:solidFill>
                <a:schemeClr val="tx1"/>
              </a:solidFill>
              <a:round/>
              <a:headEnd/>
              <a:tailEnd/>
            </a:ln>
          </p:spPr>
          <p:txBody>
            <a:bodyPr wrap="none" lIns="90000" tIns="46800" rIns="90000" bIns="46800">
              <a:spAutoFit/>
            </a:bodyPr>
            <a:lstStyle/>
            <a:p>
              <a:endParaRPr lang="zh-CN" altLang="en-US"/>
            </a:p>
          </p:txBody>
        </p:sp>
        <p:sp>
          <p:nvSpPr>
            <p:cNvPr id="61503" name="Line 24"/>
            <p:cNvSpPr>
              <a:spLocks noChangeShapeType="1"/>
            </p:cNvSpPr>
            <p:nvPr/>
          </p:nvSpPr>
          <p:spPr bwMode="auto">
            <a:xfrm>
              <a:off x="2336" y="1709"/>
              <a:ext cx="862" cy="0"/>
            </a:xfrm>
            <a:prstGeom prst="line">
              <a:avLst/>
            </a:prstGeom>
            <a:noFill/>
            <a:ln w="28575" cap="sq">
              <a:solidFill>
                <a:schemeClr val="tx1"/>
              </a:solidFill>
              <a:round/>
              <a:headEnd/>
              <a:tailEnd/>
            </a:ln>
          </p:spPr>
          <p:txBody>
            <a:bodyPr wrap="none" lIns="90000" tIns="46800" rIns="90000" bIns="46800">
              <a:spAutoFit/>
            </a:bodyPr>
            <a:lstStyle/>
            <a:p>
              <a:endParaRPr lang="zh-CN" altLang="en-US"/>
            </a:p>
          </p:txBody>
        </p:sp>
        <p:sp>
          <p:nvSpPr>
            <p:cNvPr id="61504" name="Line 25"/>
            <p:cNvSpPr>
              <a:spLocks noChangeShapeType="1"/>
            </p:cNvSpPr>
            <p:nvPr/>
          </p:nvSpPr>
          <p:spPr bwMode="auto">
            <a:xfrm>
              <a:off x="2336" y="845"/>
              <a:ext cx="0" cy="864"/>
            </a:xfrm>
            <a:prstGeom prst="line">
              <a:avLst/>
            </a:prstGeom>
            <a:noFill/>
            <a:ln w="28575" cap="sq">
              <a:solidFill>
                <a:schemeClr val="tx1"/>
              </a:solidFill>
              <a:round/>
              <a:headEnd/>
              <a:tailEnd/>
            </a:ln>
          </p:spPr>
          <p:txBody>
            <a:bodyPr wrap="none" lIns="90000" tIns="46800" rIns="90000" bIns="46800">
              <a:spAutoFit/>
            </a:bodyPr>
            <a:lstStyle/>
            <a:p>
              <a:endParaRPr lang="zh-CN" altLang="en-US"/>
            </a:p>
          </p:txBody>
        </p:sp>
        <p:sp>
          <p:nvSpPr>
            <p:cNvPr id="61505" name="Line 26"/>
            <p:cNvSpPr>
              <a:spLocks noChangeShapeType="1"/>
            </p:cNvSpPr>
            <p:nvPr/>
          </p:nvSpPr>
          <p:spPr bwMode="auto">
            <a:xfrm>
              <a:off x="2529" y="845"/>
              <a:ext cx="0" cy="864"/>
            </a:xfrm>
            <a:prstGeom prst="line">
              <a:avLst/>
            </a:prstGeom>
            <a:noFill/>
            <a:ln w="12700">
              <a:solidFill>
                <a:schemeClr val="tx1"/>
              </a:solidFill>
              <a:round/>
              <a:headEnd/>
              <a:tailEnd/>
            </a:ln>
          </p:spPr>
          <p:txBody>
            <a:bodyPr wrap="none" lIns="90000" tIns="46800" rIns="90000" bIns="46800">
              <a:spAutoFit/>
            </a:bodyPr>
            <a:lstStyle/>
            <a:p>
              <a:endParaRPr lang="zh-CN" altLang="en-US"/>
            </a:p>
          </p:txBody>
        </p:sp>
        <p:sp>
          <p:nvSpPr>
            <p:cNvPr id="61506" name="Line 27"/>
            <p:cNvSpPr>
              <a:spLocks noChangeShapeType="1"/>
            </p:cNvSpPr>
            <p:nvPr/>
          </p:nvSpPr>
          <p:spPr bwMode="auto">
            <a:xfrm>
              <a:off x="2744" y="845"/>
              <a:ext cx="0" cy="864"/>
            </a:xfrm>
            <a:prstGeom prst="line">
              <a:avLst/>
            </a:prstGeom>
            <a:noFill/>
            <a:ln w="12700">
              <a:solidFill>
                <a:schemeClr val="tx1"/>
              </a:solidFill>
              <a:round/>
              <a:headEnd/>
              <a:tailEnd/>
            </a:ln>
          </p:spPr>
          <p:txBody>
            <a:bodyPr wrap="none" lIns="90000" tIns="46800" rIns="90000" bIns="46800">
              <a:spAutoFit/>
            </a:bodyPr>
            <a:lstStyle/>
            <a:p>
              <a:endParaRPr lang="zh-CN" altLang="en-US"/>
            </a:p>
          </p:txBody>
        </p:sp>
        <p:sp>
          <p:nvSpPr>
            <p:cNvPr id="61507" name="Line 28"/>
            <p:cNvSpPr>
              <a:spLocks noChangeShapeType="1"/>
            </p:cNvSpPr>
            <p:nvPr/>
          </p:nvSpPr>
          <p:spPr bwMode="auto">
            <a:xfrm>
              <a:off x="2971" y="845"/>
              <a:ext cx="0" cy="864"/>
            </a:xfrm>
            <a:prstGeom prst="line">
              <a:avLst/>
            </a:prstGeom>
            <a:noFill/>
            <a:ln w="12700">
              <a:solidFill>
                <a:schemeClr val="tx1"/>
              </a:solidFill>
              <a:round/>
              <a:headEnd/>
              <a:tailEnd/>
            </a:ln>
          </p:spPr>
          <p:txBody>
            <a:bodyPr wrap="none" lIns="90000" tIns="46800" rIns="90000" bIns="46800">
              <a:spAutoFit/>
            </a:bodyPr>
            <a:lstStyle/>
            <a:p>
              <a:endParaRPr lang="zh-CN" altLang="en-US"/>
            </a:p>
          </p:txBody>
        </p:sp>
        <p:sp>
          <p:nvSpPr>
            <p:cNvPr id="61508" name="Line 29"/>
            <p:cNvSpPr>
              <a:spLocks noChangeShapeType="1"/>
            </p:cNvSpPr>
            <p:nvPr/>
          </p:nvSpPr>
          <p:spPr bwMode="auto">
            <a:xfrm>
              <a:off x="3198" y="845"/>
              <a:ext cx="0" cy="864"/>
            </a:xfrm>
            <a:prstGeom prst="line">
              <a:avLst/>
            </a:prstGeom>
            <a:noFill/>
            <a:ln w="28575" cap="sq">
              <a:solidFill>
                <a:schemeClr val="tx1"/>
              </a:solidFill>
              <a:round/>
              <a:headEnd/>
              <a:tailEnd/>
            </a:ln>
          </p:spPr>
          <p:txBody>
            <a:bodyPr wrap="none" lIns="90000" tIns="46800" rIns="90000" bIns="46800">
              <a:spAutoFit/>
            </a:bodyPr>
            <a:lstStyle/>
            <a:p>
              <a:endParaRPr lang="zh-CN" altLang="en-US"/>
            </a:p>
          </p:txBody>
        </p:sp>
        <p:sp>
          <p:nvSpPr>
            <p:cNvPr id="61509" name="Text Box 30"/>
            <p:cNvSpPr txBox="1">
              <a:spLocks noChangeArrowheads="1"/>
            </p:cNvSpPr>
            <p:nvPr/>
          </p:nvSpPr>
          <p:spPr bwMode="auto">
            <a:xfrm>
              <a:off x="3322" y="815"/>
              <a:ext cx="2316" cy="288"/>
            </a:xfrm>
            <a:prstGeom prst="rect">
              <a:avLst/>
            </a:prstGeom>
            <a:noFill/>
            <a:ln w="9525" algn="ctr">
              <a:noFill/>
              <a:miter lim="800000"/>
              <a:headEnd/>
              <a:tailEnd/>
            </a:ln>
          </p:spPr>
          <p:txBody>
            <a:bodyPr wrap="none" lIns="90000" tIns="46800" rIns="90000" bIns="46800">
              <a:spAutoFit/>
            </a:bodyPr>
            <a:lstStyle/>
            <a:p>
              <a:r>
                <a:rPr lang="zh-CN" altLang="en-US" sz="2000" b="1">
                  <a:latin typeface="Comic Sans MS" pitchFamily="66" charset="0"/>
                </a:rPr>
                <a:t>明文：</a:t>
              </a:r>
              <a:r>
                <a:rPr lang="en-US" altLang="zh-CN" sz="2400">
                  <a:latin typeface="Comic Sans MS" pitchFamily="66" charset="0"/>
                </a:rPr>
                <a:t>can you understand</a:t>
              </a:r>
            </a:p>
          </p:txBody>
        </p:sp>
        <p:sp>
          <p:nvSpPr>
            <p:cNvPr id="61510" name="Text Box 31"/>
            <p:cNvSpPr txBox="1">
              <a:spLocks noChangeArrowheads="1"/>
            </p:cNvSpPr>
            <p:nvPr/>
          </p:nvSpPr>
          <p:spPr bwMode="auto">
            <a:xfrm>
              <a:off x="3322" y="1405"/>
              <a:ext cx="2202" cy="288"/>
            </a:xfrm>
            <a:prstGeom prst="rect">
              <a:avLst/>
            </a:prstGeom>
            <a:noFill/>
            <a:ln w="9525" algn="ctr">
              <a:noFill/>
              <a:miter lim="800000"/>
              <a:headEnd/>
              <a:tailEnd/>
            </a:ln>
          </p:spPr>
          <p:txBody>
            <a:bodyPr wrap="none" lIns="90000" tIns="46800" rIns="90000" bIns="46800">
              <a:spAutoFit/>
            </a:bodyPr>
            <a:lstStyle/>
            <a:p>
              <a:r>
                <a:rPr lang="zh-CN" altLang="en-US" sz="2000" b="1">
                  <a:latin typeface="Comic Sans MS" pitchFamily="66" charset="0"/>
                </a:rPr>
                <a:t>密文：</a:t>
              </a:r>
              <a:r>
                <a:rPr lang="en-US" altLang="zh-CN" sz="2400">
                  <a:latin typeface="Comic Sans MS" pitchFamily="66" charset="0"/>
                </a:rPr>
                <a:t>codtaueanurnynsd</a:t>
              </a:r>
            </a:p>
          </p:txBody>
        </p:sp>
        <p:sp>
          <p:nvSpPr>
            <p:cNvPr id="61511" name="Text Box 32"/>
            <p:cNvSpPr txBox="1">
              <a:spLocks noChangeArrowheads="1"/>
            </p:cNvSpPr>
            <p:nvPr/>
          </p:nvSpPr>
          <p:spPr bwMode="auto">
            <a:xfrm>
              <a:off x="2336" y="618"/>
              <a:ext cx="338" cy="192"/>
            </a:xfrm>
            <a:prstGeom prst="rect">
              <a:avLst/>
            </a:prstGeom>
            <a:noFill/>
            <a:ln w="9525" algn="ctr">
              <a:noFill/>
              <a:miter lim="800000"/>
              <a:headEnd/>
              <a:tailEnd/>
            </a:ln>
          </p:spPr>
          <p:txBody>
            <a:bodyPr wrap="none" lIns="90000" tIns="46800" rIns="90000" bIns="46800">
              <a:spAutoFit/>
            </a:bodyPr>
            <a:lstStyle/>
            <a:p>
              <a:r>
                <a:rPr lang="zh-CN" altLang="en-US" sz="1400">
                  <a:latin typeface="Comic Sans MS" pitchFamily="66" charset="0"/>
                  <a:ea typeface="黑体" pitchFamily="2" charset="-122"/>
                </a:rPr>
                <a:t>输入</a:t>
              </a:r>
            </a:p>
          </p:txBody>
        </p:sp>
        <p:sp>
          <p:nvSpPr>
            <p:cNvPr id="61512" name="Text Box 33"/>
            <p:cNvSpPr txBox="1">
              <a:spLocks noChangeArrowheads="1"/>
            </p:cNvSpPr>
            <p:nvPr/>
          </p:nvSpPr>
          <p:spPr bwMode="auto">
            <a:xfrm>
              <a:off x="1973" y="845"/>
              <a:ext cx="338" cy="192"/>
            </a:xfrm>
            <a:prstGeom prst="rect">
              <a:avLst/>
            </a:prstGeom>
            <a:noFill/>
            <a:ln w="9525" algn="ctr">
              <a:noFill/>
              <a:miter lim="800000"/>
              <a:headEnd/>
              <a:tailEnd/>
            </a:ln>
          </p:spPr>
          <p:txBody>
            <a:bodyPr wrap="none" lIns="90000" tIns="46800" rIns="90000" bIns="46800">
              <a:spAutoFit/>
            </a:bodyPr>
            <a:lstStyle/>
            <a:p>
              <a:r>
                <a:rPr lang="zh-CN" altLang="en-US" sz="1400">
                  <a:latin typeface="Comic Sans MS" pitchFamily="66" charset="0"/>
                  <a:ea typeface="黑体" pitchFamily="2" charset="-122"/>
                </a:rPr>
                <a:t>输出</a:t>
              </a:r>
            </a:p>
          </p:txBody>
        </p:sp>
        <p:sp>
          <p:nvSpPr>
            <p:cNvPr id="61513" name="Line 34"/>
            <p:cNvSpPr>
              <a:spLocks noChangeShapeType="1"/>
            </p:cNvSpPr>
            <p:nvPr/>
          </p:nvSpPr>
          <p:spPr bwMode="auto">
            <a:xfrm>
              <a:off x="2653" y="709"/>
              <a:ext cx="499" cy="0"/>
            </a:xfrm>
            <a:prstGeom prst="line">
              <a:avLst/>
            </a:prstGeom>
            <a:noFill/>
            <a:ln w="9525">
              <a:solidFill>
                <a:schemeClr val="tx1"/>
              </a:solidFill>
              <a:round/>
              <a:headEnd/>
              <a:tailEnd type="triangle" w="med" len="med"/>
            </a:ln>
          </p:spPr>
          <p:txBody>
            <a:bodyPr wrap="none" lIns="90000" tIns="46800" rIns="90000" bIns="46800">
              <a:spAutoFit/>
            </a:bodyPr>
            <a:lstStyle/>
            <a:p>
              <a:endParaRPr lang="zh-CN" altLang="en-US"/>
            </a:p>
          </p:txBody>
        </p:sp>
        <p:sp>
          <p:nvSpPr>
            <p:cNvPr id="61514" name="Line 35"/>
            <p:cNvSpPr>
              <a:spLocks noChangeShapeType="1"/>
            </p:cNvSpPr>
            <p:nvPr/>
          </p:nvSpPr>
          <p:spPr bwMode="auto">
            <a:xfrm>
              <a:off x="2154" y="1026"/>
              <a:ext cx="0" cy="590"/>
            </a:xfrm>
            <a:prstGeom prst="line">
              <a:avLst/>
            </a:prstGeom>
            <a:noFill/>
            <a:ln w="9525">
              <a:solidFill>
                <a:schemeClr val="tx1"/>
              </a:solidFill>
              <a:round/>
              <a:headEnd/>
              <a:tailEnd type="triangle" w="med" len="med"/>
            </a:ln>
          </p:spPr>
          <p:txBody>
            <a:bodyPr wrap="none" lIns="90000" tIns="46800" rIns="90000" bIns="46800">
              <a:spAutoFit/>
            </a:bodyPr>
            <a:lstStyle/>
            <a:p>
              <a:endParaRPr lang="zh-CN" altLang="en-US"/>
            </a:p>
          </p:txBody>
        </p:sp>
      </p:grpSp>
      <p:grpSp>
        <p:nvGrpSpPr>
          <p:cNvPr id="3" name="Group 36"/>
          <p:cNvGrpSpPr>
            <a:grpSpLocks/>
          </p:cNvGrpSpPr>
          <p:nvPr/>
        </p:nvGrpSpPr>
        <p:grpSpPr bwMode="auto">
          <a:xfrm>
            <a:off x="1258888" y="4149725"/>
            <a:ext cx="6091237" cy="1697038"/>
            <a:chOff x="1565" y="2160"/>
            <a:chExt cx="4232" cy="1235"/>
          </a:xfrm>
        </p:grpSpPr>
        <p:sp>
          <p:nvSpPr>
            <p:cNvPr id="61449" name="Rectangle 37"/>
            <p:cNvSpPr>
              <a:spLocks noChangeArrowheads="1"/>
            </p:cNvSpPr>
            <p:nvPr/>
          </p:nvSpPr>
          <p:spPr bwMode="auto">
            <a:xfrm>
              <a:off x="2769" y="2853"/>
              <a:ext cx="202"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r>
                <a:rPr lang="en-US" altLang="zh-CN">
                  <a:ea typeface="黑体" pitchFamily="2" charset="-122"/>
                </a:rPr>
                <a:t>U</a:t>
              </a:r>
            </a:p>
          </p:txBody>
        </p:sp>
        <p:sp>
          <p:nvSpPr>
            <p:cNvPr id="61450" name="Rectangle 38"/>
            <p:cNvSpPr>
              <a:spLocks noChangeArrowheads="1"/>
            </p:cNvSpPr>
            <p:nvPr/>
          </p:nvSpPr>
          <p:spPr bwMode="auto">
            <a:xfrm>
              <a:off x="2570" y="2853"/>
              <a:ext cx="199"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r>
                <a:rPr lang="en-US" altLang="zh-CN">
                  <a:ea typeface="黑体" pitchFamily="2" charset="-122"/>
                </a:rPr>
                <a:t>U</a:t>
              </a:r>
            </a:p>
          </p:txBody>
        </p:sp>
        <p:sp>
          <p:nvSpPr>
            <p:cNvPr id="61451" name="Rectangle 39"/>
            <p:cNvSpPr>
              <a:spLocks noChangeArrowheads="1"/>
            </p:cNvSpPr>
            <p:nvPr/>
          </p:nvSpPr>
          <p:spPr bwMode="auto">
            <a:xfrm>
              <a:off x="2378" y="2853"/>
              <a:ext cx="192"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r>
                <a:rPr lang="en-US" altLang="zh-CN">
                  <a:ea typeface="黑体" pitchFamily="2" charset="-122"/>
                </a:rPr>
                <a:t>O</a:t>
              </a:r>
            </a:p>
          </p:txBody>
        </p:sp>
        <p:sp>
          <p:nvSpPr>
            <p:cNvPr id="61452" name="Rectangle 40"/>
            <p:cNvSpPr>
              <a:spLocks noChangeArrowheads="1"/>
            </p:cNvSpPr>
            <p:nvPr/>
          </p:nvSpPr>
          <p:spPr bwMode="auto">
            <a:xfrm>
              <a:off x="2167" y="2853"/>
              <a:ext cx="211"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r>
                <a:rPr lang="en-US" altLang="zh-CN">
                  <a:ea typeface="黑体" pitchFamily="2" charset="-122"/>
                </a:rPr>
                <a:t>Y</a:t>
              </a:r>
            </a:p>
          </p:txBody>
        </p:sp>
        <p:sp>
          <p:nvSpPr>
            <p:cNvPr id="61453" name="Rectangle 41"/>
            <p:cNvSpPr>
              <a:spLocks noChangeArrowheads="1"/>
            </p:cNvSpPr>
            <p:nvPr/>
          </p:nvSpPr>
          <p:spPr bwMode="auto">
            <a:xfrm>
              <a:off x="1966" y="2853"/>
              <a:ext cx="201"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r>
                <a:rPr lang="en-US" altLang="zh-CN">
                  <a:ea typeface="黑体" pitchFamily="2" charset="-122"/>
                </a:rPr>
                <a:t>N</a:t>
              </a:r>
            </a:p>
          </p:txBody>
        </p:sp>
        <p:sp>
          <p:nvSpPr>
            <p:cNvPr id="61454" name="Rectangle 42"/>
            <p:cNvSpPr>
              <a:spLocks noChangeArrowheads="1"/>
            </p:cNvSpPr>
            <p:nvPr/>
          </p:nvSpPr>
          <p:spPr bwMode="auto">
            <a:xfrm>
              <a:off x="1767" y="2853"/>
              <a:ext cx="199"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r>
                <a:rPr lang="en-US" altLang="zh-CN">
                  <a:ea typeface="黑体" pitchFamily="2" charset="-122"/>
                </a:rPr>
                <a:t>A</a:t>
              </a:r>
            </a:p>
          </p:txBody>
        </p:sp>
        <p:sp>
          <p:nvSpPr>
            <p:cNvPr id="61455" name="Rectangle 43"/>
            <p:cNvSpPr>
              <a:spLocks noChangeArrowheads="1"/>
            </p:cNvSpPr>
            <p:nvPr/>
          </p:nvSpPr>
          <p:spPr bwMode="auto">
            <a:xfrm>
              <a:off x="1565" y="2853"/>
              <a:ext cx="202"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r>
                <a:rPr lang="en-US" altLang="zh-CN">
                  <a:ea typeface="黑体" pitchFamily="2" charset="-122"/>
                </a:rPr>
                <a:t>C</a:t>
              </a:r>
            </a:p>
          </p:txBody>
        </p:sp>
        <p:sp>
          <p:nvSpPr>
            <p:cNvPr id="61456" name="Rectangle 44"/>
            <p:cNvSpPr>
              <a:spLocks noChangeArrowheads="1"/>
            </p:cNvSpPr>
            <p:nvPr/>
          </p:nvSpPr>
          <p:spPr bwMode="auto">
            <a:xfrm>
              <a:off x="2769" y="2622"/>
              <a:ext cx="202"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endParaRPr lang="zh-CN" altLang="zh-CN">
                <a:ea typeface="黑体" pitchFamily="2" charset="-122"/>
              </a:endParaRPr>
            </a:p>
          </p:txBody>
        </p:sp>
        <p:sp>
          <p:nvSpPr>
            <p:cNvPr id="61457" name="Rectangle 45"/>
            <p:cNvSpPr>
              <a:spLocks noChangeArrowheads="1"/>
            </p:cNvSpPr>
            <p:nvPr/>
          </p:nvSpPr>
          <p:spPr bwMode="auto">
            <a:xfrm>
              <a:off x="2570" y="2622"/>
              <a:ext cx="199"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r>
                <a:rPr lang="en-US" altLang="zh-CN">
                  <a:ea typeface="黑体" pitchFamily="2" charset="-122"/>
                </a:rPr>
                <a:t>S</a:t>
              </a:r>
            </a:p>
          </p:txBody>
        </p:sp>
        <p:sp>
          <p:nvSpPr>
            <p:cNvPr id="61458" name="Rectangle 46"/>
            <p:cNvSpPr>
              <a:spLocks noChangeArrowheads="1"/>
            </p:cNvSpPr>
            <p:nvPr/>
          </p:nvSpPr>
          <p:spPr bwMode="auto">
            <a:xfrm>
              <a:off x="2378" y="2622"/>
              <a:ext cx="192"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r>
                <a:rPr lang="en-US" altLang="zh-CN">
                  <a:ea typeface="黑体" pitchFamily="2" charset="-122"/>
                </a:rPr>
                <a:t>R</a:t>
              </a:r>
            </a:p>
          </p:txBody>
        </p:sp>
        <p:sp>
          <p:nvSpPr>
            <p:cNvPr id="61459" name="Rectangle 47"/>
            <p:cNvSpPr>
              <a:spLocks noChangeArrowheads="1"/>
            </p:cNvSpPr>
            <p:nvPr/>
          </p:nvSpPr>
          <p:spPr bwMode="auto">
            <a:xfrm>
              <a:off x="2167" y="2622"/>
              <a:ext cx="211"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r>
                <a:rPr lang="en-US" altLang="zh-CN">
                  <a:ea typeface="黑体" pitchFamily="2" charset="-122"/>
                </a:rPr>
                <a:t>E</a:t>
              </a:r>
            </a:p>
          </p:txBody>
        </p:sp>
        <p:sp>
          <p:nvSpPr>
            <p:cNvPr id="61460" name="Rectangle 48"/>
            <p:cNvSpPr>
              <a:spLocks noChangeArrowheads="1"/>
            </p:cNvSpPr>
            <p:nvPr/>
          </p:nvSpPr>
          <p:spPr bwMode="auto">
            <a:xfrm>
              <a:off x="1966" y="2622"/>
              <a:ext cx="201"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r>
                <a:rPr lang="en-US" altLang="zh-CN">
                  <a:ea typeface="黑体" pitchFamily="2" charset="-122"/>
                </a:rPr>
                <a:t>D</a:t>
              </a:r>
            </a:p>
          </p:txBody>
        </p:sp>
        <p:sp>
          <p:nvSpPr>
            <p:cNvPr id="61461" name="Rectangle 49"/>
            <p:cNvSpPr>
              <a:spLocks noChangeArrowheads="1"/>
            </p:cNvSpPr>
            <p:nvPr/>
          </p:nvSpPr>
          <p:spPr bwMode="auto">
            <a:xfrm>
              <a:off x="1767" y="2622"/>
              <a:ext cx="199"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r>
                <a:rPr lang="en-US" altLang="zh-CN">
                  <a:ea typeface="黑体" pitchFamily="2" charset="-122"/>
                </a:rPr>
                <a:t>N</a:t>
              </a:r>
            </a:p>
          </p:txBody>
        </p:sp>
        <p:sp>
          <p:nvSpPr>
            <p:cNvPr id="61462" name="Rectangle 50"/>
            <p:cNvSpPr>
              <a:spLocks noChangeArrowheads="1"/>
            </p:cNvSpPr>
            <p:nvPr/>
          </p:nvSpPr>
          <p:spPr bwMode="auto">
            <a:xfrm>
              <a:off x="1565" y="2622"/>
              <a:ext cx="202"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endParaRPr lang="zh-CN" altLang="zh-CN">
                <a:ea typeface="黑体" pitchFamily="2" charset="-122"/>
              </a:endParaRPr>
            </a:p>
          </p:txBody>
        </p:sp>
        <p:sp>
          <p:nvSpPr>
            <p:cNvPr id="61463" name="Rectangle 51"/>
            <p:cNvSpPr>
              <a:spLocks noChangeArrowheads="1"/>
            </p:cNvSpPr>
            <p:nvPr/>
          </p:nvSpPr>
          <p:spPr bwMode="auto">
            <a:xfrm>
              <a:off x="2769" y="2391"/>
              <a:ext cx="202"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endParaRPr lang="zh-CN" altLang="zh-CN">
                <a:ea typeface="黑体" pitchFamily="2" charset="-122"/>
              </a:endParaRPr>
            </a:p>
          </p:txBody>
        </p:sp>
        <p:sp>
          <p:nvSpPr>
            <p:cNvPr id="61464" name="Rectangle 52"/>
            <p:cNvSpPr>
              <a:spLocks noChangeArrowheads="1"/>
            </p:cNvSpPr>
            <p:nvPr/>
          </p:nvSpPr>
          <p:spPr bwMode="auto">
            <a:xfrm>
              <a:off x="2570" y="2391"/>
              <a:ext cx="199"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endParaRPr lang="zh-CN" altLang="zh-CN">
                <a:ea typeface="黑体" pitchFamily="2" charset="-122"/>
              </a:endParaRPr>
            </a:p>
          </p:txBody>
        </p:sp>
        <p:sp>
          <p:nvSpPr>
            <p:cNvPr id="61465" name="Rectangle 53"/>
            <p:cNvSpPr>
              <a:spLocks noChangeArrowheads="1"/>
            </p:cNvSpPr>
            <p:nvPr/>
          </p:nvSpPr>
          <p:spPr bwMode="auto">
            <a:xfrm>
              <a:off x="2378" y="2391"/>
              <a:ext cx="192"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r>
                <a:rPr lang="en-US" altLang="zh-CN">
                  <a:ea typeface="黑体" pitchFamily="2" charset="-122"/>
                </a:rPr>
                <a:t>N</a:t>
              </a:r>
            </a:p>
          </p:txBody>
        </p:sp>
        <p:sp>
          <p:nvSpPr>
            <p:cNvPr id="61466" name="Rectangle 54"/>
            <p:cNvSpPr>
              <a:spLocks noChangeArrowheads="1"/>
            </p:cNvSpPr>
            <p:nvPr/>
          </p:nvSpPr>
          <p:spPr bwMode="auto">
            <a:xfrm>
              <a:off x="2167" y="2391"/>
              <a:ext cx="211"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r>
                <a:rPr lang="en-US" altLang="zh-CN">
                  <a:ea typeface="黑体" pitchFamily="2" charset="-122"/>
                </a:rPr>
                <a:t>A</a:t>
              </a:r>
            </a:p>
          </p:txBody>
        </p:sp>
        <p:sp>
          <p:nvSpPr>
            <p:cNvPr id="61467" name="Rectangle 55"/>
            <p:cNvSpPr>
              <a:spLocks noChangeArrowheads="1"/>
            </p:cNvSpPr>
            <p:nvPr/>
          </p:nvSpPr>
          <p:spPr bwMode="auto">
            <a:xfrm>
              <a:off x="1966" y="2391"/>
              <a:ext cx="201"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r>
                <a:rPr lang="en-US" altLang="zh-CN">
                  <a:ea typeface="黑体" pitchFamily="2" charset="-122"/>
                </a:rPr>
                <a:t>T</a:t>
              </a:r>
            </a:p>
          </p:txBody>
        </p:sp>
        <p:sp>
          <p:nvSpPr>
            <p:cNvPr id="61468" name="Rectangle 56"/>
            <p:cNvSpPr>
              <a:spLocks noChangeArrowheads="1"/>
            </p:cNvSpPr>
            <p:nvPr/>
          </p:nvSpPr>
          <p:spPr bwMode="auto">
            <a:xfrm>
              <a:off x="1767" y="2391"/>
              <a:ext cx="199"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endParaRPr lang="zh-CN" altLang="zh-CN">
                <a:ea typeface="黑体" pitchFamily="2" charset="-122"/>
              </a:endParaRPr>
            </a:p>
          </p:txBody>
        </p:sp>
        <p:sp>
          <p:nvSpPr>
            <p:cNvPr id="61469" name="Rectangle 57"/>
            <p:cNvSpPr>
              <a:spLocks noChangeArrowheads="1"/>
            </p:cNvSpPr>
            <p:nvPr/>
          </p:nvSpPr>
          <p:spPr bwMode="auto">
            <a:xfrm>
              <a:off x="1565" y="2391"/>
              <a:ext cx="202"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endParaRPr lang="zh-CN" altLang="zh-CN">
                <a:ea typeface="黑体" pitchFamily="2" charset="-122"/>
              </a:endParaRPr>
            </a:p>
          </p:txBody>
        </p:sp>
        <p:sp>
          <p:nvSpPr>
            <p:cNvPr id="61470" name="Rectangle 58"/>
            <p:cNvSpPr>
              <a:spLocks noChangeArrowheads="1"/>
            </p:cNvSpPr>
            <p:nvPr/>
          </p:nvSpPr>
          <p:spPr bwMode="auto">
            <a:xfrm>
              <a:off x="2769" y="2160"/>
              <a:ext cx="202"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endParaRPr lang="zh-CN" altLang="zh-CN">
                <a:ea typeface="黑体" pitchFamily="2" charset="-122"/>
              </a:endParaRPr>
            </a:p>
          </p:txBody>
        </p:sp>
        <p:sp>
          <p:nvSpPr>
            <p:cNvPr id="61471" name="Rectangle 59"/>
            <p:cNvSpPr>
              <a:spLocks noChangeArrowheads="1"/>
            </p:cNvSpPr>
            <p:nvPr/>
          </p:nvSpPr>
          <p:spPr bwMode="auto">
            <a:xfrm>
              <a:off x="2570" y="2160"/>
              <a:ext cx="199"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endParaRPr lang="zh-CN" altLang="zh-CN">
                <a:ea typeface="黑体" pitchFamily="2" charset="-122"/>
              </a:endParaRPr>
            </a:p>
          </p:txBody>
        </p:sp>
        <p:sp>
          <p:nvSpPr>
            <p:cNvPr id="61472" name="Rectangle 60"/>
            <p:cNvSpPr>
              <a:spLocks noChangeArrowheads="1"/>
            </p:cNvSpPr>
            <p:nvPr/>
          </p:nvSpPr>
          <p:spPr bwMode="auto">
            <a:xfrm>
              <a:off x="2378" y="2160"/>
              <a:ext cx="192"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endParaRPr lang="zh-CN" altLang="zh-CN">
                <a:ea typeface="黑体" pitchFamily="2" charset="-122"/>
              </a:endParaRPr>
            </a:p>
          </p:txBody>
        </p:sp>
        <p:sp>
          <p:nvSpPr>
            <p:cNvPr id="61473" name="Rectangle 61"/>
            <p:cNvSpPr>
              <a:spLocks noChangeArrowheads="1"/>
            </p:cNvSpPr>
            <p:nvPr/>
          </p:nvSpPr>
          <p:spPr bwMode="auto">
            <a:xfrm>
              <a:off x="2167" y="2160"/>
              <a:ext cx="211"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r>
                <a:rPr lang="en-US" altLang="zh-CN">
                  <a:ea typeface="黑体" pitchFamily="2" charset="-122"/>
                </a:rPr>
                <a:t>D</a:t>
              </a:r>
            </a:p>
          </p:txBody>
        </p:sp>
        <p:sp>
          <p:nvSpPr>
            <p:cNvPr id="61474" name="Rectangle 62"/>
            <p:cNvSpPr>
              <a:spLocks noChangeArrowheads="1"/>
            </p:cNvSpPr>
            <p:nvPr/>
          </p:nvSpPr>
          <p:spPr bwMode="auto">
            <a:xfrm>
              <a:off x="1966" y="2160"/>
              <a:ext cx="201"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endParaRPr lang="zh-CN" altLang="zh-CN">
                <a:ea typeface="黑体" pitchFamily="2" charset="-122"/>
              </a:endParaRPr>
            </a:p>
          </p:txBody>
        </p:sp>
        <p:sp>
          <p:nvSpPr>
            <p:cNvPr id="61475" name="Rectangle 63"/>
            <p:cNvSpPr>
              <a:spLocks noChangeArrowheads="1"/>
            </p:cNvSpPr>
            <p:nvPr/>
          </p:nvSpPr>
          <p:spPr bwMode="auto">
            <a:xfrm>
              <a:off x="1767" y="2160"/>
              <a:ext cx="199"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endParaRPr lang="zh-CN" altLang="zh-CN">
                <a:ea typeface="黑体" pitchFamily="2" charset="-122"/>
              </a:endParaRPr>
            </a:p>
          </p:txBody>
        </p:sp>
        <p:sp>
          <p:nvSpPr>
            <p:cNvPr id="61476" name="Rectangle 64"/>
            <p:cNvSpPr>
              <a:spLocks noChangeArrowheads="1"/>
            </p:cNvSpPr>
            <p:nvPr/>
          </p:nvSpPr>
          <p:spPr bwMode="auto">
            <a:xfrm>
              <a:off x="1565" y="2160"/>
              <a:ext cx="202" cy="231"/>
            </a:xfrm>
            <a:prstGeom prst="rect">
              <a:avLst/>
            </a:prstGeom>
            <a:noFill/>
            <a:ln w="9525" algn="ctr">
              <a:noFill/>
              <a:miter lim="800000"/>
              <a:headEnd/>
              <a:tailEnd/>
            </a:ln>
          </p:spPr>
          <p:txBody>
            <a:bodyPr lIns="90000" tIns="46800" rIns="90000" bIns="46800"/>
            <a:lstStyle/>
            <a:p>
              <a:pPr>
                <a:spcBef>
                  <a:spcPct val="20000"/>
                </a:spcBef>
                <a:buClr>
                  <a:schemeClr val="tx2"/>
                </a:buClr>
                <a:buSzPct val="70000"/>
                <a:buFont typeface="Wingdings" pitchFamily="2" charset="2"/>
                <a:buNone/>
              </a:pPr>
              <a:endParaRPr lang="zh-CN" altLang="zh-CN">
                <a:ea typeface="黑体" pitchFamily="2" charset="-122"/>
              </a:endParaRPr>
            </a:p>
          </p:txBody>
        </p:sp>
        <p:sp>
          <p:nvSpPr>
            <p:cNvPr id="61477" name="Text Box 65"/>
            <p:cNvSpPr txBox="1">
              <a:spLocks noChangeArrowheads="1"/>
            </p:cNvSpPr>
            <p:nvPr/>
          </p:nvSpPr>
          <p:spPr bwMode="auto">
            <a:xfrm>
              <a:off x="2562" y="2160"/>
              <a:ext cx="373" cy="222"/>
            </a:xfrm>
            <a:prstGeom prst="rect">
              <a:avLst/>
            </a:prstGeom>
            <a:noFill/>
            <a:ln w="9525" algn="ctr">
              <a:noFill/>
              <a:miter lim="800000"/>
              <a:headEnd/>
              <a:tailEnd/>
            </a:ln>
          </p:spPr>
          <p:txBody>
            <a:bodyPr wrap="none" lIns="90000" tIns="46800" rIns="90000" bIns="46800">
              <a:spAutoFit/>
            </a:bodyPr>
            <a:lstStyle/>
            <a:p>
              <a:r>
                <a:rPr lang="zh-CN" altLang="en-US" sz="1400">
                  <a:latin typeface="Comic Sans MS" pitchFamily="66" charset="0"/>
                  <a:ea typeface="黑体" pitchFamily="2" charset="-122"/>
                </a:rPr>
                <a:t>密文</a:t>
              </a:r>
            </a:p>
          </p:txBody>
        </p:sp>
        <p:sp>
          <p:nvSpPr>
            <p:cNvPr id="61478" name="Line 66"/>
            <p:cNvSpPr>
              <a:spLocks noChangeShapeType="1"/>
            </p:cNvSpPr>
            <p:nvPr/>
          </p:nvSpPr>
          <p:spPr bwMode="auto">
            <a:xfrm>
              <a:off x="2699" y="2432"/>
              <a:ext cx="408" cy="544"/>
            </a:xfrm>
            <a:prstGeom prst="line">
              <a:avLst/>
            </a:prstGeom>
            <a:noFill/>
            <a:ln w="9525">
              <a:solidFill>
                <a:schemeClr val="tx1"/>
              </a:solidFill>
              <a:round/>
              <a:headEnd/>
              <a:tailEnd type="triangle" w="med" len="med"/>
            </a:ln>
          </p:spPr>
          <p:txBody>
            <a:bodyPr wrap="none" lIns="90000" tIns="46800" rIns="90000" bIns="46800">
              <a:spAutoFit/>
            </a:bodyPr>
            <a:lstStyle/>
            <a:p>
              <a:endParaRPr lang="zh-CN" altLang="en-US"/>
            </a:p>
          </p:txBody>
        </p:sp>
        <p:sp>
          <p:nvSpPr>
            <p:cNvPr id="61479" name="Text Box 67"/>
            <p:cNvSpPr txBox="1">
              <a:spLocks noChangeArrowheads="1"/>
            </p:cNvSpPr>
            <p:nvPr/>
          </p:nvSpPr>
          <p:spPr bwMode="auto">
            <a:xfrm>
              <a:off x="1565" y="3113"/>
              <a:ext cx="373" cy="222"/>
            </a:xfrm>
            <a:prstGeom prst="rect">
              <a:avLst/>
            </a:prstGeom>
            <a:noFill/>
            <a:ln w="9525" algn="ctr">
              <a:noFill/>
              <a:miter lim="800000"/>
              <a:headEnd/>
              <a:tailEnd/>
            </a:ln>
          </p:spPr>
          <p:txBody>
            <a:bodyPr wrap="none" lIns="90000" tIns="46800" rIns="90000" bIns="46800">
              <a:spAutoFit/>
            </a:bodyPr>
            <a:lstStyle/>
            <a:p>
              <a:r>
                <a:rPr lang="zh-CN" altLang="en-US" sz="1400">
                  <a:latin typeface="Comic Sans MS" pitchFamily="66" charset="0"/>
                  <a:ea typeface="黑体" pitchFamily="2" charset="-122"/>
                </a:rPr>
                <a:t>明文</a:t>
              </a:r>
            </a:p>
          </p:txBody>
        </p:sp>
        <p:sp>
          <p:nvSpPr>
            <p:cNvPr id="61480" name="Line 68"/>
            <p:cNvSpPr>
              <a:spLocks noChangeShapeType="1"/>
            </p:cNvSpPr>
            <p:nvPr/>
          </p:nvSpPr>
          <p:spPr bwMode="auto">
            <a:xfrm>
              <a:off x="1927" y="3203"/>
              <a:ext cx="998" cy="0"/>
            </a:xfrm>
            <a:prstGeom prst="line">
              <a:avLst/>
            </a:prstGeom>
            <a:noFill/>
            <a:ln w="9525">
              <a:solidFill>
                <a:schemeClr val="tx1"/>
              </a:solidFill>
              <a:round/>
              <a:headEnd/>
              <a:tailEnd type="triangle" w="med" len="med"/>
            </a:ln>
          </p:spPr>
          <p:txBody>
            <a:bodyPr wrap="none" lIns="90000" tIns="46800" rIns="90000" bIns="46800">
              <a:spAutoFit/>
            </a:bodyPr>
            <a:lstStyle/>
            <a:p>
              <a:endParaRPr lang="zh-CN" altLang="en-US"/>
            </a:p>
          </p:txBody>
        </p:sp>
        <p:sp>
          <p:nvSpPr>
            <p:cNvPr id="61481" name="Text Box 69"/>
            <p:cNvSpPr txBox="1">
              <a:spLocks noChangeArrowheads="1"/>
            </p:cNvSpPr>
            <p:nvPr/>
          </p:nvSpPr>
          <p:spPr bwMode="auto">
            <a:xfrm>
              <a:off x="3243" y="3062"/>
              <a:ext cx="2554" cy="333"/>
            </a:xfrm>
            <a:prstGeom prst="rect">
              <a:avLst/>
            </a:prstGeom>
            <a:noFill/>
            <a:ln w="9525" algn="ctr">
              <a:noFill/>
              <a:miter lim="800000"/>
              <a:headEnd/>
              <a:tailEnd/>
            </a:ln>
          </p:spPr>
          <p:txBody>
            <a:bodyPr wrap="none" lIns="90000" tIns="46800" rIns="90000" bIns="46800">
              <a:spAutoFit/>
            </a:bodyPr>
            <a:lstStyle/>
            <a:p>
              <a:r>
                <a:rPr lang="zh-CN" altLang="en-US" sz="2000" b="1">
                  <a:latin typeface="Comic Sans MS" pitchFamily="66" charset="0"/>
                </a:rPr>
                <a:t>明文：</a:t>
              </a:r>
              <a:r>
                <a:rPr lang="en-US" altLang="zh-CN" sz="2400">
                  <a:latin typeface="Comic Sans MS" pitchFamily="66" charset="0"/>
                </a:rPr>
                <a:t>can you understand</a:t>
              </a:r>
            </a:p>
          </p:txBody>
        </p:sp>
        <p:sp>
          <p:nvSpPr>
            <p:cNvPr id="61482" name="Text Box 70"/>
            <p:cNvSpPr txBox="1">
              <a:spLocks noChangeArrowheads="1"/>
            </p:cNvSpPr>
            <p:nvPr/>
          </p:nvSpPr>
          <p:spPr bwMode="auto">
            <a:xfrm>
              <a:off x="3243" y="2788"/>
              <a:ext cx="2428" cy="333"/>
            </a:xfrm>
            <a:prstGeom prst="rect">
              <a:avLst/>
            </a:prstGeom>
            <a:noFill/>
            <a:ln w="9525" algn="ctr">
              <a:noFill/>
              <a:miter lim="800000"/>
              <a:headEnd/>
              <a:tailEnd/>
            </a:ln>
          </p:spPr>
          <p:txBody>
            <a:bodyPr wrap="none" lIns="90000" tIns="46800" rIns="90000" bIns="46800">
              <a:spAutoFit/>
            </a:bodyPr>
            <a:lstStyle/>
            <a:p>
              <a:r>
                <a:rPr lang="zh-CN" altLang="en-US" sz="2000" b="1">
                  <a:latin typeface="Comic Sans MS" pitchFamily="66" charset="0"/>
                </a:rPr>
                <a:t>密文：</a:t>
              </a:r>
              <a:r>
                <a:rPr lang="en-US" altLang="zh-CN" sz="2400">
                  <a:latin typeface="Comic Sans MS" pitchFamily="66" charset="0"/>
                </a:rPr>
                <a:t>dnsuaruteodynnac</a:t>
              </a:r>
            </a:p>
          </p:txBody>
        </p:sp>
      </p:grpSp>
      <p:sp>
        <p:nvSpPr>
          <p:cNvPr id="61448" name="Rectangle 71"/>
          <p:cNvSpPr>
            <a:spLocks noGrp="1" noChangeArrowheads="1"/>
          </p:cNvSpPr>
          <p:nvPr>
            <p:ph type="title"/>
          </p:nvPr>
        </p:nvSpPr>
        <p:spPr>
          <a:xfrm>
            <a:off x="323850" y="476250"/>
            <a:ext cx="7632700" cy="714375"/>
          </a:xfrm>
        </p:spPr>
        <p:txBody>
          <a:bodyPr>
            <a:normAutofit fontScale="90000"/>
          </a:bodyPr>
          <a:lstStyle/>
          <a:p>
            <a:pPr eaLnBrk="1" hangingPunct="1">
              <a:lnSpc>
                <a:spcPct val="90000"/>
              </a:lnSpc>
            </a:pPr>
            <a:r>
              <a:rPr lang="en-US" altLang="zh-CN" sz="3200" smtClean="0">
                <a:latin typeface="Copperplate Gothic Bold" pitchFamily="34" charset="0"/>
              </a:rPr>
              <a:t>Transposition or permutation</a:t>
            </a:r>
            <a:r>
              <a:rPr lang="en-US" altLang="zh-CN" sz="3000" smtClean="0">
                <a:latin typeface="Copperplate Gothic Bold" pitchFamily="34" charset="0"/>
              </a:rPr>
              <a:t/>
            </a:r>
            <a:br>
              <a:rPr lang="en-US" altLang="zh-CN" sz="3000" smtClean="0">
                <a:latin typeface="Copperplate Gothic Bold" pitchFamily="34" charset="0"/>
              </a:rPr>
            </a:br>
            <a:r>
              <a:rPr lang="zh-CN" altLang="en-US" sz="3400" smtClean="0"/>
              <a:t>置换密码</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9" name="Rectangle 2"/>
          <p:cNvSpPr>
            <a:spLocks noGrp="1" noChangeArrowheads="1"/>
          </p:cNvSpPr>
          <p:nvPr>
            <p:ph type="title"/>
          </p:nvPr>
        </p:nvSpPr>
        <p:spPr>
          <a:xfrm>
            <a:off x="468313" y="404813"/>
            <a:ext cx="7416800" cy="792162"/>
          </a:xfrm>
        </p:spPr>
        <p:txBody>
          <a:bodyPr>
            <a:normAutofit fontScale="90000"/>
          </a:bodyPr>
          <a:lstStyle/>
          <a:p>
            <a:pPr eaLnBrk="1" hangingPunct="1"/>
            <a:r>
              <a:rPr lang="zh-CN" altLang="en-AU" smtClean="0"/>
              <a:t>栅栏技术 </a:t>
            </a:r>
            <a:r>
              <a:rPr lang="en-AU" altLang="zh-CN" smtClean="0">
                <a:latin typeface="Copperplate Gothic Bold" pitchFamily="34" charset="0"/>
              </a:rPr>
              <a:t>Rail Fence cipher</a:t>
            </a:r>
          </a:p>
        </p:txBody>
      </p:sp>
      <p:sp>
        <p:nvSpPr>
          <p:cNvPr id="62470" name="Rectangle 3"/>
          <p:cNvSpPr>
            <a:spLocks noGrp="1" noChangeArrowheads="1"/>
          </p:cNvSpPr>
          <p:nvPr>
            <p:ph type="body" idx="1"/>
          </p:nvPr>
        </p:nvSpPr>
        <p:spPr>
          <a:xfrm>
            <a:off x="468313" y="1628775"/>
            <a:ext cx="8064500" cy="4248150"/>
          </a:xfrm>
        </p:spPr>
        <p:txBody>
          <a:bodyPr/>
          <a:lstStyle/>
          <a:p>
            <a:pPr eaLnBrk="1" hangingPunct="1"/>
            <a:r>
              <a:rPr lang="zh-CN" altLang="en-AU" smtClean="0"/>
              <a:t>按照对角线的顺序写出明文，按行的顺序读出作为密文</a:t>
            </a:r>
          </a:p>
          <a:p>
            <a:pPr eaLnBrk="1" hangingPunct="1"/>
            <a:r>
              <a:rPr lang="zh-CN" altLang="en-US" smtClean="0"/>
              <a:t>如加密 </a:t>
            </a:r>
            <a:r>
              <a:rPr lang="en-US" altLang="zh-CN" sz="2600" b="1" smtClean="0">
                <a:latin typeface="Courier New" pitchFamily="49" charset="0"/>
              </a:rPr>
              <a:t>meet me after the toga party:</a:t>
            </a:r>
            <a:endParaRPr lang="en-AU" altLang="zh-CN" sz="2600" b="1" smtClean="0">
              <a:latin typeface="Courier New" pitchFamily="49" charset="0"/>
            </a:endParaRPr>
          </a:p>
          <a:p>
            <a:pPr lvl="1" eaLnBrk="1" hangingPunct="1">
              <a:buFont typeface="Wingdings" pitchFamily="2" charset="2"/>
              <a:buNone/>
            </a:pPr>
            <a:r>
              <a:rPr lang="en-AU" altLang="zh-CN" b="1" smtClean="0">
                <a:latin typeface="Courier New" pitchFamily="49" charset="0"/>
              </a:rPr>
              <a:t>m e m a t r h t g p r y</a:t>
            </a:r>
          </a:p>
          <a:p>
            <a:pPr lvl="1" eaLnBrk="1" hangingPunct="1">
              <a:buFont typeface="Wingdings" pitchFamily="2" charset="2"/>
              <a:buNone/>
            </a:pPr>
            <a:r>
              <a:rPr lang="en-AU" altLang="zh-CN" b="1" smtClean="0">
                <a:latin typeface="Courier New" pitchFamily="49" charset="0"/>
              </a:rPr>
              <a:t> e t e f e t e o a a t</a:t>
            </a:r>
          </a:p>
          <a:p>
            <a:pPr eaLnBrk="1" hangingPunct="1"/>
            <a:r>
              <a:rPr lang="zh-CN" altLang="en-US" smtClean="0"/>
              <a:t>可以得到密文</a:t>
            </a:r>
          </a:p>
          <a:p>
            <a:pPr lvl="1" eaLnBrk="1" hangingPunct="1">
              <a:buFont typeface="Wingdings" pitchFamily="2" charset="2"/>
              <a:buNone/>
            </a:pPr>
            <a:r>
              <a:rPr lang="en-AU" altLang="zh-CN" b="1" smtClean="0">
                <a:latin typeface="Courier New" pitchFamily="49" charset="0"/>
              </a:rPr>
              <a:t>MEMATRHTGPRYETEFETEOAAT</a:t>
            </a:r>
            <a:endParaRPr lang="zh-CN" altLang="en-AU" b="1" smtClean="0">
              <a:latin typeface="Courier New" pitchFamily="49" charset="0"/>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3" name="Rectangle 2"/>
          <p:cNvSpPr>
            <a:spLocks noGrp="1" noChangeArrowheads="1"/>
          </p:cNvSpPr>
          <p:nvPr>
            <p:ph type="title"/>
          </p:nvPr>
        </p:nvSpPr>
        <p:spPr>
          <a:xfrm>
            <a:off x="468313" y="549275"/>
            <a:ext cx="7848600" cy="917575"/>
          </a:xfrm>
        </p:spPr>
        <p:txBody>
          <a:bodyPr>
            <a:normAutofit fontScale="90000"/>
          </a:bodyPr>
          <a:lstStyle/>
          <a:p>
            <a:pPr eaLnBrk="1" hangingPunct="1">
              <a:lnSpc>
                <a:spcPct val="90000"/>
              </a:lnSpc>
            </a:pPr>
            <a:r>
              <a:rPr lang="en-AU" altLang="zh-CN" sz="3700" smtClean="0">
                <a:latin typeface="Copperplate Gothic Bold" pitchFamily="34" charset="0"/>
              </a:rPr>
              <a:t>Row Transposition Ciphers</a:t>
            </a:r>
            <a:br>
              <a:rPr lang="en-AU" altLang="zh-CN" sz="3700" smtClean="0">
                <a:latin typeface="Copperplate Gothic Bold" pitchFamily="34" charset="0"/>
              </a:rPr>
            </a:br>
            <a:r>
              <a:rPr lang="zh-CN" altLang="en-AU" sz="3700" smtClean="0">
                <a:latin typeface="Copperplate Gothic Bold" pitchFamily="34" charset="0"/>
              </a:rPr>
              <a:t>行置换密码</a:t>
            </a:r>
          </a:p>
        </p:txBody>
      </p:sp>
      <p:sp>
        <p:nvSpPr>
          <p:cNvPr id="63494" name="Rectangle 3"/>
          <p:cNvSpPr>
            <a:spLocks noGrp="1" noChangeArrowheads="1"/>
          </p:cNvSpPr>
          <p:nvPr>
            <p:ph type="body" idx="1"/>
          </p:nvPr>
        </p:nvSpPr>
        <p:spPr>
          <a:xfrm>
            <a:off x="468313" y="1628775"/>
            <a:ext cx="7704137" cy="4176713"/>
          </a:xfrm>
        </p:spPr>
        <p:txBody>
          <a:bodyPr/>
          <a:lstStyle/>
          <a:p>
            <a:pPr eaLnBrk="1" hangingPunct="1">
              <a:lnSpc>
                <a:spcPct val="95000"/>
              </a:lnSpc>
            </a:pPr>
            <a:r>
              <a:rPr lang="zh-CN" altLang="en-US" sz="2600" smtClean="0"/>
              <a:t>一个更复杂的方案是把消息一行一行地写成矩形块，然后按列读出，但是把列的次序打乱，列的次序就是算法的密钥，</a:t>
            </a:r>
            <a:r>
              <a:rPr lang="zh-CN" altLang="en-AU" sz="2600" smtClean="0"/>
              <a:t>例如：</a:t>
            </a:r>
          </a:p>
          <a:p>
            <a:pPr eaLnBrk="1" hangingPunct="1">
              <a:lnSpc>
                <a:spcPct val="95000"/>
              </a:lnSpc>
            </a:pPr>
            <a:r>
              <a:rPr lang="en-AU" altLang="zh-CN" sz="2200" b="1" smtClean="0">
                <a:latin typeface="Courier New" pitchFamily="49" charset="0"/>
              </a:rPr>
              <a:t>Key:       4 3 1 2 5 6 7</a:t>
            </a:r>
          </a:p>
          <a:p>
            <a:pPr lvl="1" eaLnBrk="1" hangingPunct="1">
              <a:lnSpc>
                <a:spcPct val="95000"/>
              </a:lnSpc>
              <a:buFont typeface="Wingdings" pitchFamily="2" charset="2"/>
              <a:buNone/>
            </a:pPr>
            <a:r>
              <a:rPr lang="en-AU" altLang="zh-CN" sz="2200" b="1" smtClean="0">
                <a:latin typeface="Courier New" pitchFamily="49" charset="0"/>
              </a:rPr>
              <a:t>Plaintext: a t t a c k p</a:t>
            </a:r>
          </a:p>
          <a:p>
            <a:pPr lvl="1" eaLnBrk="1" hangingPunct="1">
              <a:lnSpc>
                <a:spcPct val="95000"/>
              </a:lnSpc>
              <a:buFont typeface="Wingdings" pitchFamily="2" charset="2"/>
              <a:buNone/>
            </a:pPr>
            <a:r>
              <a:rPr lang="en-AU" altLang="zh-CN" sz="2200" b="1" smtClean="0">
                <a:latin typeface="Courier New" pitchFamily="49" charset="0"/>
              </a:rPr>
              <a:t>           o s t p o n e</a:t>
            </a:r>
          </a:p>
          <a:p>
            <a:pPr lvl="1" eaLnBrk="1" hangingPunct="1">
              <a:lnSpc>
                <a:spcPct val="95000"/>
              </a:lnSpc>
              <a:buFont typeface="Wingdings" pitchFamily="2" charset="2"/>
              <a:buNone/>
            </a:pPr>
            <a:r>
              <a:rPr lang="en-AU" altLang="zh-CN" sz="2200" b="1" smtClean="0">
                <a:latin typeface="Courier New" pitchFamily="49" charset="0"/>
              </a:rPr>
              <a:t>           d u n t i l t</a:t>
            </a:r>
          </a:p>
          <a:p>
            <a:pPr lvl="1" eaLnBrk="1" hangingPunct="1">
              <a:lnSpc>
                <a:spcPct val="95000"/>
              </a:lnSpc>
              <a:buFont typeface="Wingdings" pitchFamily="2" charset="2"/>
              <a:buNone/>
            </a:pPr>
            <a:r>
              <a:rPr lang="en-AU" altLang="zh-CN" sz="2200" b="1" smtClean="0">
                <a:latin typeface="Courier New" pitchFamily="49" charset="0"/>
              </a:rPr>
              <a:t>           w o a m x y z</a:t>
            </a:r>
          </a:p>
          <a:p>
            <a:pPr lvl="1" eaLnBrk="1" hangingPunct="1">
              <a:lnSpc>
                <a:spcPct val="95000"/>
              </a:lnSpc>
              <a:spcAft>
                <a:spcPct val="20000"/>
              </a:spcAft>
              <a:buFont typeface="Wingdings" pitchFamily="2" charset="2"/>
              <a:buNone/>
            </a:pPr>
            <a:r>
              <a:rPr lang="en-AU" altLang="zh-CN" sz="2200" b="1" smtClean="0">
                <a:latin typeface="Courier New" pitchFamily="49" charset="0"/>
              </a:rPr>
              <a:t>Ciphertext: TTNAAPTMTSUOAODWCOIXKNLYPETZ</a:t>
            </a:r>
          </a:p>
          <a:p>
            <a:pPr eaLnBrk="1" hangingPunct="1">
              <a:lnSpc>
                <a:spcPct val="95000"/>
              </a:lnSpc>
              <a:spcAft>
                <a:spcPct val="20000"/>
              </a:spcAft>
            </a:pPr>
            <a:r>
              <a:rPr lang="zh-CN" altLang="en-AU" sz="2600" smtClean="0"/>
              <a:t>可以采用多步置换来得到相对较高的安全性</a:t>
            </a:r>
            <a:r>
              <a:rPr lang="zh-CN" altLang="en-AU" sz="2400" b="1" smtClean="0">
                <a:latin typeface="Courier New" pitchFamily="49" charset="0"/>
              </a:rPr>
              <a:t> </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7" name="Rectangle 2"/>
          <p:cNvSpPr>
            <a:spLocks noGrp="1" noChangeArrowheads="1"/>
          </p:cNvSpPr>
          <p:nvPr>
            <p:ph type="title"/>
          </p:nvPr>
        </p:nvSpPr>
        <p:spPr>
          <a:xfrm>
            <a:off x="539750" y="549275"/>
            <a:ext cx="7200900" cy="647700"/>
          </a:xfrm>
        </p:spPr>
        <p:txBody>
          <a:bodyPr>
            <a:normAutofit fontScale="90000"/>
          </a:bodyPr>
          <a:lstStyle/>
          <a:p>
            <a:pPr eaLnBrk="1" hangingPunct="1"/>
            <a:r>
              <a:rPr lang="zh-CN" altLang="en-US" dirty="0" smtClean="0"/>
              <a:t>乘积密码</a:t>
            </a:r>
            <a:r>
              <a:rPr lang="en-US" altLang="zh-CN" dirty="0" smtClean="0">
                <a:latin typeface="Copperplate Gothic Bold" pitchFamily="34" charset="0"/>
              </a:rPr>
              <a:t>Product Ciphers</a:t>
            </a:r>
            <a:endParaRPr lang="en-AU" altLang="zh-CN" dirty="0" smtClean="0">
              <a:latin typeface="Copperplate Gothic Bold" pitchFamily="34" charset="0"/>
            </a:endParaRPr>
          </a:p>
        </p:txBody>
      </p:sp>
      <p:sp>
        <p:nvSpPr>
          <p:cNvPr id="64518" name="Rectangle 3"/>
          <p:cNvSpPr>
            <a:spLocks noGrp="1" noChangeArrowheads="1"/>
          </p:cNvSpPr>
          <p:nvPr>
            <p:ph type="body" idx="1"/>
          </p:nvPr>
        </p:nvSpPr>
        <p:spPr>
          <a:xfrm>
            <a:off x="468313" y="1484313"/>
            <a:ext cx="7991475" cy="4537075"/>
          </a:xfrm>
        </p:spPr>
        <p:txBody>
          <a:bodyPr/>
          <a:lstStyle/>
          <a:p>
            <a:pPr eaLnBrk="1" hangingPunct="1">
              <a:lnSpc>
                <a:spcPct val="90000"/>
              </a:lnSpc>
            </a:pPr>
            <a:r>
              <a:rPr lang="zh-CN" altLang="en-AU" sz="2800" smtClean="0"/>
              <a:t>单纯的代换或者置换密码是不安全的，因为语言的特性</a:t>
            </a:r>
            <a:endParaRPr lang="en-AU" altLang="zh-CN" sz="2800" smtClean="0"/>
          </a:p>
          <a:p>
            <a:pPr eaLnBrk="1" hangingPunct="1">
              <a:lnSpc>
                <a:spcPct val="90000"/>
              </a:lnSpc>
            </a:pPr>
            <a:r>
              <a:rPr lang="zh-CN" altLang="en-AU" sz="2800" smtClean="0"/>
              <a:t>因此可以考虑连续使用若干这样的密码使其难以破解，但是：</a:t>
            </a:r>
          </a:p>
          <a:p>
            <a:pPr lvl="1" eaLnBrk="1" hangingPunct="1">
              <a:lnSpc>
                <a:spcPct val="90000"/>
              </a:lnSpc>
            </a:pPr>
            <a:r>
              <a:rPr lang="zh-CN" altLang="en-AU" sz="2400" smtClean="0"/>
              <a:t>两次代换只生成更复杂的代换</a:t>
            </a:r>
          </a:p>
          <a:p>
            <a:pPr lvl="1" eaLnBrk="1" hangingPunct="1">
              <a:lnSpc>
                <a:spcPct val="90000"/>
              </a:lnSpc>
            </a:pPr>
            <a:r>
              <a:rPr lang="zh-CN" altLang="en-AU" sz="2400" smtClean="0"/>
              <a:t>两次置换只生成更复杂的置换</a:t>
            </a:r>
            <a:endParaRPr lang="en-AU" altLang="zh-CN" sz="2400" smtClean="0"/>
          </a:p>
          <a:p>
            <a:pPr eaLnBrk="1" hangingPunct="1">
              <a:lnSpc>
                <a:spcPct val="90000"/>
              </a:lnSpc>
            </a:pPr>
            <a:r>
              <a:rPr lang="zh-CN" altLang="en-AU" sz="2800" smtClean="0"/>
              <a:t>如果在一次代换之后跟一次置换，可以生成一种新的更难破解的密码，这就是乘积密码</a:t>
            </a:r>
            <a:endParaRPr lang="en-AU" altLang="zh-CN" sz="2600" smtClean="0"/>
          </a:p>
          <a:p>
            <a:pPr eaLnBrk="1" hangingPunct="1">
              <a:lnSpc>
                <a:spcPct val="90000"/>
              </a:lnSpc>
            </a:pPr>
            <a:r>
              <a:rPr lang="zh-CN" altLang="en-US" sz="2800" smtClean="0"/>
              <a:t>乘积密码是从古典密码通往现代密码的桥梁</a:t>
            </a:r>
            <a:endParaRPr lang="zh-CN" altLang="en-AU" sz="2800" smtClean="0"/>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58" y="0"/>
            <a:ext cx="7543800" cy="1000108"/>
          </a:xfrm>
        </p:spPr>
        <p:txBody>
          <a:bodyPr/>
          <a:lstStyle/>
          <a:p>
            <a:r>
              <a:rPr lang="en-US" altLang="zh-CN" sz="3600" dirty="0" smtClean="0">
                <a:latin typeface="Copperplate Gothic Bold" pitchFamily="34" charset="0"/>
              </a:rPr>
              <a:t>2.4 </a:t>
            </a:r>
            <a:r>
              <a:rPr lang="zh-CN" altLang="en-US" sz="3600" dirty="0" smtClean="0">
                <a:latin typeface="Copperplate Gothic Bold" pitchFamily="34" charset="0"/>
              </a:rPr>
              <a:t>密码的机械化</a:t>
            </a:r>
            <a:r>
              <a:rPr lang="en-US" altLang="zh-CN" sz="3600" dirty="0" smtClean="0">
                <a:latin typeface="Copperplate Gothic Bold" pitchFamily="34" charset="0"/>
              </a:rPr>
              <a:t> -- </a:t>
            </a:r>
            <a:r>
              <a:rPr lang="en-US" altLang="zh-CN" sz="3600" dirty="0" err="1" smtClean="0">
                <a:latin typeface="Copperplate Gothic Bold" pitchFamily="34" charset="0"/>
              </a:rPr>
              <a:t>Ciper</a:t>
            </a:r>
            <a:r>
              <a:rPr lang="en-US" altLang="zh-CN" sz="3600" dirty="0" smtClean="0">
                <a:latin typeface="Copperplate Gothic Bold" pitchFamily="34" charset="0"/>
              </a:rPr>
              <a:t> Disks</a:t>
            </a:r>
            <a:endParaRPr lang="zh-CN" altLang="en-US" sz="3600" dirty="0" smtClean="0">
              <a:latin typeface="Copperplate Gothic Bold" pitchFamily="34" charset="0"/>
            </a:endParaRPr>
          </a:p>
        </p:txBody>
      </p:sp>
      <p:sp>
        <p:nvSpPr>
          <p:cNvPr id="3" name="内容占位符 2"/>
          <p:cNvSpPr>
            <a:spLocks noGrp="1"/>
          </p:cNvSpPr>
          <p:nvPr>
            <p:ph idx="1"/>
          </p:nvPr>
        </p:nvSpPr>
        <p:spPr>
          <a:xfrm>
            <a:off x="500034" y="1000108"/>
            <a:ext cx="8229600" cy="1143008"/>
          </a:xfrm>
        </p:spPr>
        <p:txBody>
          <a:bodyPr>
            <a:normAutofit lnSpcReduction="10000"/>
          </a:bodyPr>
          <a:lstStyle/>
          <a:p>
            <a:r>
              <a:rPr lang="en-US" altLang="zh-CN" sz="2400" dirty="0" smtClean="0"/>
              <a:t>by </a:t>
            </a:r>
            <a:r>
              <a:rPr lang="en-US" altLang="zh-CN" sz="2400" dirty="0" smtClean="0">
                <a:solidFill>
                  <a:schemeClr val="tx2"/>
                </a:solidFill>
                <a:latin typeface="Copperplate Gothic Bold" pitchFamily="34" charset="0"/>
                <a:ea typeface="+mj-ea"/>
                <a:cs typeface="+mj-cs"/>
              </a:rPr>
              <a:t>Leon </a:t>
            </a:r>
            <a:r>
              <a:rPr lang="en-US" altLang="zh-CN" sz="2400" dirty="0" err="1" smtClean="0">
                <a:solidFill>
                  <a:schemeClr val="tx2"/>
                </a:solidFill>
                <a:latin typeface="Copperplate Gothic Bold" pitchFamily="34" charset="0"/>
                <a:ea typeface="+mj-ea"/>
                <a:cs typeface="+mj-cs"/>
              </a:rPr>
              <a:t>Alberti</a:t>
            </a:r>
            <a:r>
              <a:rPr lang="en-US" altLang="zh-CN" sz="2400" dirty="0" smtClean="0"/>
              <a:t>-Italian architect, one of the father of </a:t>
            </a:r>
            <a:r>
              <a:rPr lang="en-US" altLang="zh-CN" sz="2400" dirty="0" err="1" smtClean="0"/>
              <a:t>polyalphabetic</a:t>
            </a:r>
            <a:r>
              <a:rPr lang="en-US" altLang="zh-CN" sz="2400" dirty="0" smtClean="0"/>
              <a:t> cipher, 15</a:t>
            </a:r>
            <a:r>
              <a:rPr lang="en-US" altLang="zh-CN" sz="2400" baseline="30000" dirty="0" smtClean="0"/>
              <a:t>th</a:t>
            </a:r>
            <a:r>
              <a:rPr lang="en-US" altLang="zh-CN" sz="2400" dirty="0" smtClean="0"/>
              <a:t> Century</a:t>
            </a:r>
          </a:p>
          <a:p>
            <a:r>
              <a:rPr lang="en-US" altLang="zh-CN" sz="2400" dirty="0" smtClean="0">
                <a:solidFill>
                  <a:srgbClr val="0070C0"/>
                </a:solidFill>
              </a:rPr>
              <a:t>Mono / </a:t>
            </a:r>
            <a:r>
              <a:rPr lang="en-US" altLang="zh-CN" sz="2400" dirty="0" err="1" smtClean="0">
                <a:solidFill>
                  <a:srgbClr val="0070C0"/>
                </a:solidFill>
              </a:rPr>
              <a:t>Polyalphabetic</a:t>
            </a:r>
            <a:r>
              <a:rPr lang="en-US" altLang="zh-CN" sz="2400" dirty="0" smtClean="0"/>
              <a:t> Cipher</a:t>
            </a:r>
          </a:p>
          <a:p>
            <a:endParaRPr lang="zh-CN" altLang="en-US" sz="2400" dirty="0" smtClean="0"/>
          </a:p>
          <a:p>
            <a:endParaRPr lang="zh-CN" altLang="en-US" dirty="0"/>
          </a:p>
        </p:txBody>
      </p:sp>
      <p:pic>
        <p:nvPicPr>
          <p:cNvPr id="119810" name="Picture 2"/>
          <p:cNvPicPr>
            <a:picLocks noChangeAspect="1" noChangeArrowheads="1"/>
          </p:cNvPicPr>
          <p:nvPr/>
        </p:nvPicPr>
        <p:blipFill>
          <a:blip r:embed="rId2" cstate="print"/>
          <a:srcRect/>
          <a:stretch>
            <a:fillRect/>
          </a:stretch>
        </p:blipFill>
        <p:spPr bwMode="auto">
          <a:xfrm>
            <a:off x="702098" y="2273928"/>
            <a:ext cx="3214710" cy="3143272"/>
          </a:xfrm>
          <a:prstGeom prst="rect">
            <a:avLst/>
          </a:prstGeom>
          <a:noFill/>
          <a:ln w="9525" cap="flat" cmpd="sng" algn="ctr">
            <a:noFill/>
            <a:prstDash val="solid"/>
            <a:miter lim="800000"/>
            <a:headEnd/>
            <a:tailEnd/>
          </a:ln>
          <a:effectLst/>
        </p:spPr>
      </p:pic>
      <p:sp>
        <p:nvSpPr>
          <p:cNvPr id="8" name="TextBox 7"/>
          <p:cNvSpPr txBox="1"/>
          <p:nvPr/>
        </p:nvSpPr>
        <p:spPr>
          <a:xfrm>
            <a:off x="761848" y="5453013"/>
            <a:ext cx="3214710" cy="923330"/>
          </a:xfrm>
          <a:prstGeom prst="rect">
            <a:avLst/>
          </a:prstGeom>
          <a:solidFill>
            <a:schemeClr val="bg1">
              <a:alpha val="48000"/>
            </a:schemeClr>
          </a:solidFill>
        </p:spPr>
        <p:txBody>
          <a:bodyPr wrap="square" rtlCol="0">
            <a:spAutoFit/>
          </a:bodyPr>
          <a:lstStyle/>
          <a:p>
            <a:r>
              <a:rPr lang="en-US" altLang="zh-CN" dirty="0" smtClean="0"/>
              <a:t>A  U.S. Confederate cipher disk in the American Civil War     (1861-1865)</a:t>
            </a:r>
            <a:endParaRPr lang="zh-CN" altLang="en-US" dirty="0"/>
          </a:p>
        </p:txBody>
      </p:sp>
      <p:pic>
        <p:nvPicPr>
          <p:cNvPr id="119811" name="Picture 3"/>
          <p:cNvPicPr>
            <a:picLocks noChangeAspect="1" noChangeArrowheads="1"/>
          </p:cNvPicPr>
          <p:nvPr/>
        </p:nvPicPr>
        <p:blipFill>
          <a:blip r:embed="rId3" cstate="print"/>
          <a:srcRect/>
          <a:stretch>
            <a:fillRect/>
          </a:stretch>
        </p:blipFill>
        <p:spPr bwMode="auto">
          <a:xfrm>
            <a:off x="4929190" y="2297866"/>
            <a:ext cx="3027257" cy="3071834"/>
          </a:xfrm>
          <a:prstGeom prst="rect">
            <a:avLst/>
          </a:prstGeom>
          <a:noFill/>
          <a:ln w="9525" cap="flat" cmpd="sng" algn="ctr">
            <a:noFill/>
            <a:prstDash val="solid"/>
            <a:miter lim="800000"/>
            <a:headEnd/>
            <a:tailEnd/>
          </a:ln>
          <a:effectLst/>
        </p:spPr>
      </p:pic>
      <p:sp>
        <p:nvSpPr>
          <p:cNvPr id="11" name="TextBox 10"/>
          <p:cNvSpPr txBox="1"/>
          <p:nvPr/>
        </p:nvSpPr>
        <p:spPr>
          <a:xfrm>
            <a:off x="4929190" y="5500702"/>
            <a:ext cx="3500462" cy="646331"/>
          </a:xfrm>
          <a:prstGeom prst="rect">
            <a:avLst/>
          </a:prstGeom>
          <a:solidFill>
            <a:schemeClr val="bg1">
              <a:alpha val="52000"/>
            </a:schemeClr>
          </a:solidFill>
        </p:spPr>
        <p:txBody>
          <a:bodyPr wrap="square" rtlCol="0">
            <a:spAutoFit/>
          </a:bodyPr>
          <a:lstStyle/>
          <a:p>
            <a:r>
              <a:rPr lang="en-US" altLang="zh-CN" dirty="0" smtClean="0"/>
              <a:t>Captain Midnight’s Code-Graph Letter-to -number</a:t>
            </a:r>
            <a:endParaRPr lang="zh-CN" altLang="en-US" dirty="0"/>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8329642" cy="1306498"/>
          </a:xfrm>
        </p:spPr>
        <p:txBody>
          <a:bodyPr/>
          <a:lstStyle/>
          <a:p>
            <a:r>
              <a:rPr lang="en-US" altLang="zh-CN" sz="3600" dirty="0" smtClean="0">
                <a:latin typeface="Copperplate Gothic Bold" pitchFamily="34" charset="0"/>
              </a:rPr>
              <a:t>2.4 </a:t>
            </a:r>
            <a:r>
              <a:rPr lang="zh-CN" altLang="en-US" sz="3600" dirty="0" smtClean="0">
                <a:latin typeface="Copperplate Gothic Bold" pitchFamily="34" charset="0"/>
              </a:rPr>
              <a:t>密码的机械化</a:t>
            </a:r>
            <a:r>
              <a:rPr lang="en-US" altLang="zh-CN" sz="3600" dirty="0" smtClean="0">
                <a:latin typeface="Copperplate Gothic Bold" pitchFamily="34" charset="0"/>
              </a:rPr>
              <a:t/>
            </a:r>
            <a:br>
              <a:rPr lang="en-US" altLang="zh-CN" sz="3600" dirty="0" smtClean="0">
                <a:latin typeface="Copperplate Gothic Bold" pitchFamily="34" charset="0"/>
              </a:rPr>
            </a:br>
            <a:r>
              <a:rPr lang="en-US" altLang="zh-CN" sz="3600" dirty="0" smtClean="0">
                <a:latin typeface="Copperplate Gothic Bold" pitchFamily="34" charset="0"/>
              </a:rPr>
              <a:t>         –</a:t>
            </a:r>
            <a:r>
              <a:rPr lang="en-US" altLang="zh-CN" sz="3600" dirty="0" smtClean="0"/>
              <a:t> </a:t>
            </a:r>
            <a:r>
              <a:rPr lang="en-US" altLang="zh-CN" sz="3600" dirty="0" smtClean="0">
                <a:latin typeface="Copperplate Gothic Bold" pitchFamily="34" charset="0"/>
              </a:rPr>
              <a:t>Rotor Machine</a:t>
            </a:r>
            <a:endParaRPr lang="zh-CN" altLang="en-US" sz="4000" dirty="0"/>
          </a:p>
        </p:txBody>
      </p:sp>
      <p:sp>
        <p:nvSpPr>
          <p:cNvPr id="3" name="内容占位符 2"/>
          <p:cNvSpPr>
            <a:spLocks noGrp="1"/>
          </p:cNvSpPr>
          <p:nvPr>
            <p:ph idx="1"/>
          </p:nvPr>
        </p:nvSpPr>
        <p:spPr>
          <a:xfrm>
            <a:off x="457200" y="1500174"/>
            <a:ext cx="5186370" cy="4630751"/>
          </a:xfrm>
        </p:spPr>
        <p:txBody>
          <a:bodyPr>
            <a:normAutofit lnSpcReduction="10000"/>
          </a:bodyPr>
          <a:lstStyle/>
          <a:p>
            <a:pPr eaLnBrk="1" hangingPunct="1"/>
            <a:r>
              <a:rPr lang="zh-CN" altLang="en-US" sz="2000" dirty="0" smtClean="0"/>
              <a:t>在现代密码系统出现之前，转轮密码机是最为广泛使用的多重加密器，尤其是在第二次世界大战中。</a:t>
            </a:r>
          </a:p>
          <a:p>
            <a:pPr lvl="1" eaLnBrk="1" hangingPunct="1"/>
            <a:r>
              <a:rPr lang="en-US" altLang="zh-CN" sz="2000" b="1" dirty="0" smtClean="0"/>
              <a:t>German Enigma, Japanese Purple, Allied </a:t>
            </a:r>
            <a:r>
              <a:rPr lang="en-US" altLang="zh-CN" sz="2000" b="1" dirty="0" err="1" smtClean="0"/>
              <a:t>Hagelin</a:t>
            </a:r>
            <a:endParaRPr lang="en-US" altLang="zh-CN" sz="2000" b="1" dirty="0" smtClean="0"/>
          </a:p>
          <a:p>
            <a:r>
              <a:rPr lang="en-US" altLang="zh-CN" sz="2000" dirty="0" smtClean="0"/>
              <a:t>“</a:t>
            </a:r>
            <a:r>
              <a:rPr lang="en-US" altLang="zh-CN" sz="2000" dirty="0" err="1" smtClean="0"/>
              <a:t>Scherbius</a:t>
            </a:r>
            <a:r>
              <a:rPr lang="en-US" altLang="zh-CN" sz="2000" dirty="0" smtClean="0"/>
              <a:t> &amp; Ritter” </a:t>
            </a:r>
            <a:r>
              <a:rPr lang="en-US" altLang="zh-CN" sz="2000" dirty="0" smtClean="0">
                <a:latin typeface="Cambria Math" pitchFamily="18" charset="0"/>
                <a:ea typeface="Cambria Math" pitchFamily="18" charset="0"/>
              </a:rPr>
              <a:t>– turbine, heated pillows…             </a:t>
            </a:r>
            <a:r>
              <a:rPr lang="en-US" altLang="zh-CN" sz="2000" dirty="0" smtClean="0"/>
              <a:t>by Arthur </a:t>
            </a:r>
            <a:r>
              <a:rPr lang="en-US" altLang="zh-CN" sz="2000" dirty="0" err="1" smtClean="0"/>
              <a:t>Scherbius</a:t>
            </a:r>
            <a:r>
              <a:rPr lang="en-US" altLang="zh-CN" sz="2000" dirty="0" smtClean="0"/>
              <a:t> &amp; Richard Ritter (1918 )</a:t>
            </a:r>
          </a:p>
          <a:p>
            <a:r>
              <a:rPr lang="en-US" altLang="zh-CN" sz="2000" dirty="0" smtClean="0"/>
              <a:t>Arthur </a:t>
            </a:r>
            <a:r>
              <a:rPr lang="en-US" altLang="zh-CN" sz="2000" dirty="0" err="1" smtClean="0"/>
              <a:t>Scherbius</a:t>
            </a:r>
            <a:r>
              <a:rPr lang="en-US" altLang="zh-CN" sz="2000" dirty="0" smtClean="0"/>
              <a:t>(--1929) </a:t>
            </a:r>
            <a:r>
              <a:rPr lang="en-US" altLang="zh-CN" sz="2000" dirty="0" smtClean="0">
                <a:latin typeface="Cambria Math" pitchFamily="18" charset="0"/>
                <a:ea typeface="Cambria Math" pitchFamily="18" charset="0"/>
              </a:rPr>
              <a:t>– to change cipher in WWI</a:t>
            </a:r>
            <a:r>
              <a:rPr lang="zh-CN" altLang="en-US" sz="2000" dirty="0" smtClean="0">
                <a:latin typeface="Cambria Math" pitchFamily="18" charset="0"/>
                <a:ea typeface="Cambria Math" pitchFamily="18" charset="0"/>
              </a:rPr>
              <a:t>，</a:t>
            </a:r>
            <a:r>
              <a:rPr lang="en-US" altLang="zh-CN" sz="2000" dirty="0" smtClean="0">
                <a:latin typeface="Cambria Math" pitchFamily="18" charset="0"/>
                <a:ea typeface="Cambria Math" pitchFamily="18" charset="0"/>
              </a:rPr>
              <a:t> sold to military in 1923(Churchill &lt;&lt;World Crisis&gt;&gt;1914.9)</a:t>
            </a:r>
          </a:p>
          <a:p>
            <a:endParaRPr lang="en-US" altLang="zh-CN" sz="2000" dirty="0" smtClean="0">
              <a:latin typeface="Cambria Math" pitchFamily="18" charset="0"/>
              <a:ea typeface="Cambria Math" pitchFamily="18" charset="0"/>
            </a:endParaRPr>
          </a:p>
          <a:p>
            <a:r>
              <a:rPr lang="en-US" altLang="zh-CN" sz="2000" dirty="0" smtClean="0"/>
              <a:t>Enigma- </a:t>
            </a:r>
            <a:r>
              <a:rPr lang="en-US" altLang="zh-CN" sz="2000" dirty="0" smtClean="0">
                <a:latin typeface="Cambria Math" pitchFamily="18" charset="0"/>
                <a:ea typeface="Cambria Math" pitchFamily="18" charset="0"/>
              </a:rPr>
              <a:t>widely used in Germany   During WWII, highly confident in by Hitler</a:t>
            </a:r>
          </a:p>
          <a:p>
            <a:pPr>
              <a:buNone/>
            </a:pPr>
            <a:r>
              <a:rPr lang="en-US" altLang="zh-CN" sz="2000" dirty="0" smtClean="0">
                <a:latin typeface="Cambria Math" pitchFamily="18" charset="0"/>
                <a:ea typeface="Cambria Math" pitchFamily="18" charset="0"/>
              </a:rPr>
              <a:t>     produced 30000 machines </a:t>
            </a:r>
            <a:endParaRPr lang="zh-CN" altLang="en-US" sz="2400" dirty="0" smtClean="0">
              <a:latin typeface="Cambria Math" pitchFamily="18" charset="0"/>
            </a:endParaRPr>
          </a:p>
        </p:txBody>
      </p:sp>
      <p:pic>
        <p:nvPicPr>
          <p:cNvPr id="7" name="Picture 4" descr="s_1247237988GqIBdu3I"/>
          <p:cNvPicPr>
            <a:picLocks noChangeAspect="1" noChangeArrowheads="1"/>
          </p:cNvPicPr>
          <p:nvPr/>
        </p:nvPicPr>
        <p:blipFill>
          <a:blip r:embed="rId2" cstate="print"/>
          <a:srcRect/>
          <a:stretch>
            <a:fillRect/>
          </a:stretch>
        </p:blipFill>
        <p:spPr bwMode="auto">
          <a:xfrm>
            <a:off x="6000760" y="214290"/>
            <a:ext cx="2766439" cy="3266347"/>
          </a:xfrm>
          <a:prstGeom prst="rect">
            <a:avLst/>
          </a:prstGeom>
          <a:noFill/>
          <a:ln w="9525">
            <a:noFill/>
            <a:miter lim="800000"/>
            <a:headEnd/>
            <a:tailEnd/>
          </a:ln>
        </p:spPr>
      </p:pic>
      <p:pic>
        <p:nvPicPr>
          <p:cNvPr id="8" name="Picture 4" descr="s_1247237889AJUJqN3f"/>
          <p:cNvPicPr>
            <a:picLocks noChangeAspect="1" noChangeArrowheads="1"/>
          </p:cNvPicPr>
          <p:nvPr/>
        </p:nvPicPr>
        <p:blipFill>
          <a:blip r:embed="rId3" cstate="print"/>
          <a:srcRect/>
          <a:stretch>
            <a:fillRect/>
          </a:stretch>
        </p:blipFill>
        <p:spPr bwMode="auto">
          <a:xfrm>
            <a:off x="6000760" y="3571876"/>
            <a:ext cx="2143140" cy="2852729"/>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734994"/>
          </a:xfrm>
        </p:spPr>
        <p:txBody>
          <a:bodyPr/>
          <a:lstStyle/>
          <a:p>
            <a:r>
              <a:rPr lang="en-US" altLang="zh-CN" sz="3600" dirty="0" smtClean="0">
                <a:latin typeface="Copperplate Gothic Bold" pitchFamily="34" charset="0"/>
              </a:rPr>
              <a:t>2.4 Rotor Machines</a:t>
            </a:r>
            <a:r>
              <a:rPr lang="zh-CN" altLang="en-US" sz="3600" dirty="0" smtClean="0"/>
              <a:t>转轮密码机</a:t>
            </a:r>
            <a:endParaRPr lang="zh-CN" altLang="en-US" sz="3600" dirty="0"/>
          </a:p>
        </p:txBody>
      </p:sp>
      <p:pic>
        <p:nvPicPr>
          <p:cNvPr id="120834" name="Picture 2"/>
          <p:cNvPicPr>
            <a:picLocks noGrp="1" noChangeAspect="1" noChangeArrowheads="1"/>
          </p:cNvPicPr>
          <p:nvPr>
            <p:ph idx="1"/>
          </p:nvPr>
        </p:nvPicPr>
        <p:blipFill>
          <a:blip r:embed="rId2" cstate="print"/>
          <a:srcRect/>
          <a:stretch>
            <a:fillRect/>
          </a:stretch>
        </p:blipFill>
        <p:spPr bwMode="auto">
          <a:xfrm>
            <a:off x="428596" y="857232"/>
            <a:ext cx="4357718" cy="3571900"/>
          </a:xfrm>
          <a:prstGeom prst="rect">
            <a:avLst/>
          </a:prstGeom>
          <a:noFill/>
          <a:ln w="9525" cap="flat" cmpd="sng" algn="ctr">
            <a:noFill/>
            <a:prstDash val="solid"/>
            <a:miter lim="800000"/>
            <a:headEnd/>
            <a:tailEnd/>
          </a:ln>
          <a:effectLst/>
        </p:spPr>
      </p:pic>
      <p:pic>
        <p:nvPicPr>
          <p:cNvPr id="120835" name="Picture 3"/>
          <p:cNvPicPr>
            <a:picLocks noChangeAspect="1" noChangeArrowheads="1"/>
          </p:cNvPicPr>
          <p:nvPr/>
        </p:nvPicPr>
        <p:blipFill>
          <a:blip r:embed="rId3" cstate="print"/>
          <a:srcRect/>
          <a:stretch>
            <a:fillRect/>
          </a:stretch>
        </p:blipFill>
        <p:spPr bwMode="auto">
          <a:xfrm>
            <a:off x="4733926" y="857232"/>
            <a:ext cx="4052916" cy="5572164"/>
          </a:xfrm>
          <a:prstGeom prst="rect">
            <a:avLst/>
          </a:prstGeom>
          <a:noFill/>
          <a:ln w="9525" cap="flat" cmpd="sng" algn="ctr">
            <a:noFill/>
            <a:prstDash val="solid"/>
            <a:miter lim="800000"/>
            <a:headEnd/>
            <a:tailEnd/>
          </a:ln>
          <a:effectLst/>
        </p:spPr>
      </p:pic>
      <p:sp>
        <p:nvSpPr>
          <p:cNvPr id="9" name="TextBox 8"/>
          <p:cNvSpPr txBox="1"/>
          <p:nvPr/>
        </p:nvSpPr>
        <p:spPr>
          <a:xfrm>
            <a:off x="428596" y="4714884"/>
            <a:ext cx="4286280" cy="1323439"/>
          </a:xfrm>
          <a:prstGeom prst="rect">
            <a:avLst/>
          </a:prstGeom>
          <a:noFill/>
        </p:spPr>
        <p:txBody>
          <a:bodyPr wrap="square" rtlCol="0">
            <a:spAutoFit/>
          </a:bodyPr>
          <a:lstStyle/>
          <a:p>
            <a:r>
              <a:rPr lang="en-US" altLang="zh-CN" sz="1600" dirty="0" smtClean="0"/>
              <a:t>Keyboard</a:t>
            </a:r>
            <a:r>
              <a:rPr lang="zh-CN" altLang="en-US" sz="1600" dirty="0" smtClean="0"/>
              <a:t>：键盘 </a:t>
            </a:r>
            <a:r>
              <a:rPr lang="en-US" altLang="zh-CN" sz="1600" dirty="0" smtClean="0"/>
              <a:t>– </a:t>
            </a:r>
            <a:r>
              <a:rPr lang="zh-CN" altLang="en-US" sz="1600" dirty="0" smtClean="0"/>
              <a:t>输入明文</a:t>
            </a:r>
            <a:endParaRPr lang="en-US" altLang="zh-CN" sz="1600" dirty="0" smtClean="0"/>
          </a:p>
          <a:p>
            <a:r>
              <a:rPr lang="en-US" altLang="zh-CN" sz="1600" dirty="0" err="1" smtClean="0"/>
              <a:t>Lampboard</a:t>
            </a:r>
            <a:r>
              <a:rPr lang="en-US" altLang="zh-CN" sz="1600" dirty="0" smtClean="0"/>
              <a:t>:</a:t>
            </a:r>
            <a:r>
              <a:rPr lang="zh-CN" altLang="en-US" sz="1600" dirty="0" smtClean="0"/>
              <a:t>灯板</a:t>
            </a:r>
            <a:r>
              <a:rPr lang="en-US" altLang="zh-CN" sz="1600" dirty="0" smtClean="0"/>
              <a:t>– </a:t>
            </a:r>
            <a:r>
              <a:rPr lang="zh-CN" altLang="en-US" sz="1600" dirty="0" smtClean="0"/>
              <a:t>显示密文</a:t>
            </a:r>
            <a:endParaRPr lang="en-US" altLang="zh-CN" sz="1600" dirty="0" smtClean="0"/>
          </a:p>
          <a:p>
            <a:r>
              <a:rPr lang="en-US" altLang="zh-CN" sz="1600" dirty="0" err="1" smtClean="0"/>
              <a:t>Plugboard</a:t>
            </a:r>
            <a:r>
              <a:rPr lang="en-US" altLang="zh-CN" sz="1600" dirty="0" smtClean="0"/>
              <a:t>:</a:t>
            </a:r>
            <a:r>
              <a:rPr lang="zh-CN" altLang="en-US" sz="1600" dirty="0" smtClean="0"/>
              <a:t>接线板</a:t>
            </a:r>
            <a:r>
              <a:rPr lang="en-US" altLang="zh-CN" sz="1600" dirty="0" smtClean="0"/>
              <a:t>– </a:t>
            </a:r>
            <a:r>
              <a:rPr lang="zh-CN" altLang="en-US" sz="1600" dirty="0" smtClean="0"/>
              <a:t>键盘字母对互换</a:t>
            </a:r>
            <a:endParaRPr lang="en-US" altLang="zh-CN" sz="1600" dirty="0" smtClean="0"/>
          </a:p>
          <a:p>
            <a:r>
              <a:rPr lang="en-US" altLang="zh-CN" sz="1600" dirty="0" smtClean="0"/>
              <a:t>Scramblers: </a:t>
            </a:r>
            <a:r>
              <a:rPr lang="zh-CN" altLang="en-US" sz="1600" dirty="0" smtClean="0"/>
              <a:t>编码器 </a:t>
            </a:r>
            <a:r>
              <a:rPr lang="en-US" altLang="zh-CN" sz="1600" dirty="0" smtClean="0"/>
              <a:t>– </a:t>
            </a:r>
            <a:r>
              <a:rPr lang="zh-CN" altLang="en-US" sz="1600" dirty="0" smtClean="0"/>
              <a:t>单表替换</a:t>
            </a:r>
            <a:endParaRPr lang="en-US" altLang="zh-CN" sz="1600" dirty="0" smtClean="0"/>
          </a:p>
          <a:p>
            <a:r>
              <a:rPr lang="en-US" altLang="zh-CN" sz="1600" dirty="0" smtClean="0"/>
              <a:t>Reflector: </a:t>
            </a:r>
            <a:r>
              <a:rPr lang="zh-CN" altLang="en-US" sz="1600" dirty="0" smtClean="0"/>
              <a:t>反射器 </a:t>
            </a:r>
            <a:r>
              <a:rPr lang="en-US" altLang="zh-CN" sz="1600" dirty="0" smtClean="0"/>
              <a:t>– </a:t>
            </a:r>
            <a:r>
              <a:rPr lang="zh-CN" altLang="en-US" sz="1600" dirty="0" smtClean="0"/>
              <a:t>将编码结果返回编码器</a:t>
            </a:r>
            <a:endParaRPr lang="zh-CN" altLang="en-US" sz="1600" dirty="0"/>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dirty="0"/>
          </a:p>
        </p:txBody>
      </p:sp>
      <p:pic>
        <p:nvPicPr>
          <p:cNvPr id="124930" name="Picture 2" descr="C:\Documents and Settings\myx\桌面\新建文件夹 (2)\20120515122210727.jpg"/>
          <p:cNvPicPr>
            <a:picLocks noChangeAspect="1" noChangeArrowheads="1"/>
          </p:cNvPicPr>
          <p:nvPr/>
        </p:nvPicPr>
        <p:blipFill>
          <a:blip r:embed="rId2" cstate="print"/>
          <a:srcRect/>
          <a:stretch>
            <a:fillRect/>
          </a:stretch>
        </p:blipFill>
        <p:spPr bwMode="auto">
          <a:xfrm>
            <a:off x="1357290" y="131160"/>
            <a:ext cx="6429420" cy="6429420"/>
          </a:xfrm>
          <a:prstGeom prst="rect">
            <a:avLst/>
          </a:prstGeom>
          <a:noFill/>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smtClean="0">
                <a:latin typeface="Copperplate Gothic Bold" pitchFamily="34" charset="0"/>
              </a:rPr>
              <a:t>2.4 Rotor Machines</a:t>
            </a:r>
            <a:r>
              <a:rPr lang="zh-CN" altLang="en-US" sz="3600" dirty="0" smtClean="0"/>
              <a:t>转轮密码机</a:t>
            </a:r>
            <a:endParaRPr lang="zh-CN" altLang="en-US" sz="3600" dirty="0"/>
          </a:p>
        </p:txBody>
      </p:sp>
      <p:sp>
        <p:nvSpPr>
          <p:cNvPr id="3" name="内容占位符 2"/>
          <p:cNvSpPr>
            <a:spLocks noGrp="1"/>
          </p:cNvSpPr>
          <p:nvPr>
            <p:ph idx="1"/>
          </p:nvPr>
        </p:nvSpPr>
        <p:spPr>
          <a:xfrm>
            <a:off x="457200" y="1719263"/>
            <a:ext cx="3614734" cy="4411662"/>
          </a:xfrm>
        </p:spPr>
        <p:txBody>
          <a:bodyPr/>
          <a:lstStyle/>
          <a:p>
            <a:r>
              <a:rPr lang="zh-CN" altLang="en-US" sz="3200" dirty="0" smtClean="0"/>
              <a:t>键盘 </a:t>
            </a:r>
            <a:r>
              <a:rPr lang="en-US" altLang="zh-CN" sz="3200" dirty="0" smtClean="0"/>
              <a:t>– </a:t>
            </a:r>
            <a:r>
              <a:rPr lang="zh-CN" altLang="en-US" sz="3200" dirty="0" smtClean="0"/>
              <a:t>输入明文</a:t>
            </a:r>
            <a:endParaRPr lang="en-US" altLang="zh-CN" sz="3200" dirty="0" smtClean="0"/>
          </a:p>
          <a:p>
            <a:pPr>
              <a:buNone/>
            </a:pPr>
            <a:endParaRPr lang="zh-CN" altLang="en-US" dirty="0"/>
          </a:p>
        </p:txBody>
      </p:sp>
      <p:pic>
        <p:nvPicPr>
          <p:cNvPr id="121860" name="Picture 4"/>
          <p:cNvPicPr>
            <a:picLocks noChangeAspect="1" noChangeArrowheads="1"/>
          </p:cNvPicPr>
          <p:nvPr/>
        </p:nvPicPr>
        <p:blipFill>
          <a:blip r:embed="rId2" cstate="print"/>
          <a:srcRect/>
          <a:stretch>
            <a:fillRect/>
          </a:stretch>
        </p:blipFill>
        <p:spPr bwMode="auto">
          <a:xfrm>
            <a:off x="4429124" y="1428736"/>
            <a:ext cx="3781425" cy="4343400"/>
          </a:xfrm>
          <a:prstGeom prst="rect">
            <a:avLst/>
          </a:prstGeom>
          <a:noFill/>
          <a:ln w="9525" cap="flat" cmpd="sng" algn="ctr">
            <a:noFill/>
            <a:prstDash val="solid"/>
            <a:miter lim="800000"/>
            <a:headEnd/>
            <a:tailEnd/>
          </a:ln>
          <a:effectLst/>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smtClean="0">
                <a:latin typeface="Copperplate Gothic Bold" pitchFamily="34" charset="0"/>
              </a:rPr>
              <a:t>2.4 Rotor Machines</a:t>
            </a:r>
            <a:r>
              <a:rPr lang="zh-CN" altLang="en-US" sz="3600" dirty="0" smtClean="0"/>
              <a:t>转轮密码机</a:t>
            </a:r>
            <a:endParaRPr lang="zh-CN" altLang="en-US" sz="3600" dirty="0"/>
          </a:p>
        </p:txBody>
      </p:sp>
      <p:sp>
        <p:nvSpPr>
          <p:cNvPr id="3" name="内容占位符 2"/>
          <p:cNvSpPr>
            <a:spLocks noGrp="1"/>
          </p:cNvSpPr>
          <p:nvPr>
            <p:ph idx="1"/>
          </p:nvPr>
        </p:nvSpPr>
        <p:spPr>
          <a:xfrm>
            <a:off x="457200" y="1719263"/>
            <a:ext cx="3043230" cy="4411662"/>
          </a:xfrm>
        </p:spPr>
        <p:txBody>
          <a:bodyPr/>
          <a:lstStyle/>
          <a:p>
            <a:r>
              <a:rPr lang="en-US" altLang="zh-CN" sz="3200" dirty="0" err="1" smtClean="0"/>
              <a:t>Lampboard</a:t>
            </a:r>
            <a:r>
              <a:rPr lang="zh-CN" altLang="en-US" sz="3200" dirty="0" smtClean="0"/>
              <a:t>灯板</a:t>
            </a:r>
            <a:r>
              <a:rPr lang="en-US" altLang="zh-CN" sz="3200" dirty="0" smtClean="0"/>
              <a:t>– </a:t>
            </a:r>
            <a:r>
              <a:rPr lang="zh-CN" altLang="en-US" sz="3200" dirty="0" smtClean="0"/>
              <a:t>显示密文</a:t>
            </a:r>
            <a:endParaRPr lang="en-US" altLang="zh-CN" sz="3200" dirty="0" smtClean="0"/>
          </a:p>
          <a:p>
            <a:pPr>
              <a:buNone/>
            </a:pPr>
            <a:endParaRPr lang="zh-CN" altLang="en-US" dirty="0"/>
          </a:p>
        </p:txBody>
      </p:sp>
      <p:pic>
        <p:nvPicPr>
          <p:cNvPr id="122882" name="Picture 2"/>
          <p:cNvPicPr>
            <a:picLocks noChangeAspect="1" noChangeArrowheads="1"/>
          </p:cNvPicPr>
          <p:nvPr/>
        </p:nvPicPr>
        <p:blipFill>
          <a:blip r:embed="rId2" cstate="print"/>
          <a:srcRect/>
          <a:stretch>
            <a:fillRect/>
          </a:stretch>
        </p:blipFill>
        <p:spPr bwMode="auto">
          <a:xfrm>
            <a:off x="3714744" y="1340555"/>
            <a:ext cx="3929090" cy="5517445"/>
          </a:xfrm>
          <a:prstGeom prst="rect">
            <a:avLst/>
          </a:prstGeom>
          <a:noFill/>
          <a:ln w="9525" cap="flat" cmpd="sng" algn="ctr">
            <a:noFill/>
            <a:prstDash val="solid"/>
            <a:miter lim="800000"/>
            <a:headEnd/>
            <a:tailEnd/>
          </a:ln>
          <a:effectLst/>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5" name="Rectangle 2"/>
          <p:cNvSpPr>
            <a:spLocks noGrp="1" noChangeArrowheads="1"/>
          </p:cNvSpPr>
          <p:nvPr>
            <p:ph type="title"/>
          </p:nvPr>
        </p:nvSpPr>
        <p:spPr>
          <a:xfrm>
            <a:off x="457200" y="122238"/>
            <a:ext cx="7543800" cy="1003300"/>
          </a:xfrm>
        </p:spPr>
        <p:txBody>
          <a:bodyPr/>
          <a:lstStyle/>
          <a:p>
            <a:pPr eaLnBrk="1" hangingPunct="1"/>
            <a:r>
              <a:rPr lang="zh-CN" altLang="en-US" dirty="0" smtClean="0"/>
              <a:t>密码学近现代演变过程</a:t>
            </a:r>
            <a:r>
              <a:rPr lang="en-US" altLang="zh-CN" sz="3500" dirty="0" smtClean="0"/>
              <a:t>(4)</a:t>
            </a:r>
          </a:p>
        </p:txBody>
      </p:sp>
      <p:sp>
        <p:nvSpPr>
          <p:cNvPr id="10246" name="Rectangle 3"/>
          <p:cNvSpPr>
            <a:spLocks noGrp="1" noChangeArrowheads="1"/>
          </p:cNvSpPr>
          <p:nvPr>
            <p:ph type="body" idx="1"/>
          </p:nvPr>
        </p:nvSpPr>
        <p:spPr>
          <a:xfrm>
            <a:off x="395288" y="1341438"/>
            <a:ext cx="5399087" cy="4608512"/>
          </a:xfrm>
        </p:spPr>
        <p:txBody>
          <a:bodyPr>
            <a:normAutofit lnSpcReduction="10000"/>
          </a:bodyPr>
          <a:lstStyle/>
          <a:p>
            <a:pPr eaLnBrk="1" hangingPunct="1"/>
            <a:r>
              <a:rPr lang="en-US" altLang="zh-CN" sz="2300" smtClean="0"/>
              <a:t>1977</a:t>
            </a:r>
            <a:r>
              <a:rPr lang="zh-CN" altLang="en-US" sz="2300" smtClean="0"/>
              <a:t>－</a:t>
            </a:r>
            <a:r>
              <a:rPr lang="en-US" altLang="zh-CN" sz="2300" smtClean="0"/>
              <a:t>1978</a:t>
            </a:r>
            <a:r>
              <a:rPr lang="zh-CN" altLang="en-US" sz="2300" smtClean="0"/>
              <a:t>，</a:t>
            </a:r>
            <a:r>
              <a:rPr lang="en-US" altLang="zh-CN" sz="2300" smtClean="0"/>
              <a:t>Ronald Rivest, Adi Shamir, Len Adleman</a:t>
            </a:r>
            <a:r>
              <a:rPr lang="zh-CN" altLang="en-US" sz="2300" smtClean="0"/>
              <a:t>第一次提出公开密钥密码系统的实现方法</a:t>
            </a:r>
            <a:r>
              <a:rPr lang="en-US" altLang="zh-CN" sz="2300" smtClean="0"/>
              <a:t>RSA</a:t>
            </a:r>
          </a:p>
          <a:p>
            <a:pPr eaLnBrk="1" hangingPunct="1"/>
            <a:r>
              <a:rPr lang="en-US" altLang="zh-CN" sz="2300" smtClean="0"/>
              <a:t>1981</a:t>
            </a:r>
            <a:r>
              <a:rPr lang="zh-CN" altLang="en-US" sz="2300" smtClean="0"/>
              <a:t>，成立</a:t>
            </a:r>
            <a:r>
              <a:rPr lang="en-US" altLang="zh-CN" sz="2300" smtClean="0"/>
              <a:t>International Association for Cryptology Research</a:t>
            </a:r>
          </a:p>
          <a:p>
            <a:pPr eaLnBrk="1" hangingPunct="1"/>
            <a:r>
              <a:rPr lang="en-US" altLang="zh-CN" sz="2300" smtClean="0"/>
              <a:t>1985</a:t>
            </a:r>
            <a:r>
              <a:rPr lang="zh-CN" altLang="en-US" sz="2300" smtClean="0"/>
              <a:t>，</a:t>
            </a:r>
            <a:r>
              <a:rPr lang="en-US" altLang="zh-CN" sz="2300" smtClean="0"/>
              <a:t>Abbas El Gamal</a:t>
            </a:r>
            <a:r>
              <a:rPr lang="zh-CN" altLang="en-US" sz="2300" smtClean="0"/>
              <a:t>提出概率密码系统</a:t>
            </a:r>
            <a:r>
              <a:rPr lang="en-US" altLang="zh-CN" sz="2300" smtClean="0"/>
              <a:t>ElGamal</a:t>
            </a:r>
            <a:r>
              <a:rPr lang="zh-CN" altLang="en-US" sz="2300" smtClean="0"/>
              <a:t>方法</a:t>
            </a:r>
          </a:p>
          <a:p>
            <a:pPr eaLnBrk="1" hangingPunct="1"/>
            <a:r>
              <a:rPr lang="en-US" altLang="zh-CN" sz="2300" smtClean="0"/>
              <a:t>1990</a:t>
            </a:r>
            <a:r>
              <a:rPr lang="zh-CN" altLang="en-US" sz="2300" smtClean="0"/>
              <a:t>－</a:t>
            </a:r>
            <a:r>
              <a:rPr lang="en-US" altLang="zh-CN" sz="2300" smtClean="0"/>
              <a:t>1992</a:t>
            </a:r>
            <a:r>
              <a:rPr lang="zh-CN" altLang="en-US" sz="2300" smtClean="0"/>
              <a:t>，</a:t>
            </a:r>
            <a:r>
              <a:rPr lang="en-US" altLang="zh-CN" sz="2300" smtClean="0"/>
              <a:t>Lai Xuejia and James: IDEA, The International Data Encryption Algorithm</a:t>
            </a:r>
          </a:p>
          <a:p>
            <a:pPr eaLnBrk="1" hangingPunct="1"/>
            <a:r>
              <a:rPr lang="en-US" altLang="zh-CN" sz="2300" smtClean="0"/>
              <a:t>2000, AES, Advanced Encryption Standard</a:t>
            </a:r>
          </a:p>
        </p:txBody>
      </p:sp>
      <p:pic>
        <p:nvPicPr>
          <p:cNvPr id="10247" name="Picture 4" descr="abbas_new_small"/>
          <p:cNvPicPr>
            <a:picLocks noChangeAspect="1" noChangeArrowheads="1"/>
          </p:cNvPicPr>
          <p:nvPr/>
        </p:nvPicPr>
        <p:blipFill>
          <a:blip r:embed="rId3" cstate="print"/>
          <a:srcRect/>
          <a:stretch>
            <a:fillRect/>
          </a:stretch>
        </p:blipFill>
        <p:spPr bwMode="auto">
          <a:xfrm>
            <a:off x="5580063" y="3716338"/>
            <a:ext cx="1892300" cy="1944687"/>
          </a:xfrm>
          <a:prstGeom prst="rect">
            <a:avLst/>
          </a:prstGeom>
          <a:noFill/>
          <a:ln w="9525">
            <a:noFill/>
            <a:miter lim="800000"/>
            <a:headEnd/>
            <a:tailEnd/>
          </a:ln>
        </p:spPr>
      </p:pic>
      <p:pic>
        <p:nvPicPr>
          <p:cNvPr id="10248" name="Picture 7" descr="RSA-2003"/>
          <p:cNvPicPr>
            <a:picLocks noChangeAspect="1" noChangeArrowheads="1"/>
          </p:cNvPicPr>
          <p:nvPr/>
        </p:nvPicPr>
        <p:blipFill>
          <a:blip r:embed="rId4" cstate="print"/>
          <a:srcRect/>
          <a:stretch>
            <a:fillRect/>
          </a:stretch>
        </p:blipFill>
        <p:spPr bwMode="auto">
          <a:xfrm>
            <a:off x="5724525" y="1412875"/>
            <a:ext cx="3240088" cy="2160588"/>
          </a:xfrm>
          <a:prstGeom prst="rect">
            <a:avLst/>
          </a:prstGeom>
          <a:noFill/>
          <a:ln w="9525">
            <a:noFill/>
            <a:miter lim="800000"/>
            <a:headEnd/>
            <a:tailEnd/>
          </a:ln>
        </p:spPr>
      </p:pic>
      <p:pic>
        <p:nvPicPr>
          <p:cNvPr id="10249" name="Picture 8" descr="77485536b31e6ce0a2cc2b4b"/>
          <p:cNvPicPr>
            <a:picLocks noChangeAspect="1" noChangeArrowheads="1"/>
          </p:cNvPicPr>
          <p:nvPr/>
        </p:nvPicPr>
        <p:blipFill>
          <a:blip r:embed="rId5" cstate="print"/>
          <a:srcRect/>
          <a:stretch>
            <a:fillRect/>
          </a:stretch>
        </p:blipFill>
        <p:spPr bwMode="auto">
          <a:xfrm>
            <a:off x="7524750" y="3716338"/>
            <a:ext cx="1530350" cy="23050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smtClean="0">
                <a:latin typeface="Copperplate Gothic Bold" pitchFamily="34" charset="0"/>
              </a:rPr>
              <a:t>2.4 Rotor Machines</a:t>
            </a:r>
            <a:r>
              <a:rPr lang="zh-CN" altLang="en-US" sz="3600" dirty="0" smtClean="0"/>
              <a:t>转轮密码机</a:t>
            </a:r>
            <a:endParaRPr lang="zh-CN" altLang="en-US" sz="3600" dirty="0"/>
          </a:p>
        </p:txBody>
      </p:sp>
      <p:sp>
        <p:nvSpPr>
          <p:cNvPr id="3" name="内容占位符 2"/>
          <p:cNvSpPr>
            <a:spLocks noGrp="1"/>
          </p:cNvSpPr>
          <p:nvPr>
            <p:ph idx="1"/>
          </p:nvPr>
        </p:nvSpPr>
        <p:spPr/>
        <p:txBody>
          <a:bodyPr/>
          <a:lstStyle/>
          <a:p>
            <a:r>
              <a:rPr lang="en-US" altLang="zh-CN" sz="2800" dirty="0" smtClean="0"/>
              <a:t>Scramblers: </a:t>
            </a:r>
            <a:r>
              <a:rPr lang="zh-CN" altLang="en-US" sz="2800" dirty="0" smtClean="0"/>
              <a:t>编码器 </a:t>
            </a:r>
            <a:r>
              <a:rPr lang="en-US" altLang="zh-CN" sz="2800" dirty="0" smtClean="0"/>
              <a:t>– </a:t>
            </a:r>
            <a:r>
              <a:rPr lang="zh-CN" altLang="en-US" sz="2800" dirty="0" smtClean="0"/>
              <a:t>每次实现一个单表替换</a:t>
            </a:r>
            <a:endParaRPr lang="en-US" altLang="zh-CN" sz="2800" dirty="0" smtClean="0"/>
          </a:p>
          <a:p>
            <a:endParaRPr lang="zh-CN" altLang="en-US" dirty="0"/>
          </a:p>
        </p:txBody>
      </p:sp>
      <p:pic>
        <p:nvPicPr>
          <p:cNvPr id="123906" name="Picture 2"/>
          <p:cNvPicPr>
            <a:picLocks noChangeAspect="1" noChangeArrowheads="1"/>
          </p:cNvPicPr>
          <p:nvPr/>
        </p:nvPicPr>
        <p:blipFill>
          <a:blip r:embed="rId2" cstate="print"/>
          <a:srcRect/>
          <a:stretch>
            <a:fillRect/>
          </a:stretch>
        </p:blipFill>
        <p:spPr bwMode="auto">
          <a:xfrm>
            <a:off x="6072198" y="2428868"/>
            <a:ext cx="2475612" cy="3000396"/>
          </a:xfrm>
          <a:prstGeom prst="rect">
            <a:avLst/>
          </a:prstGeom>
          <a:noFill/>
          <a:ln w="9525" cap="flat" cmpd="sng" algn="ctr">
            <a:noFill/>
            <a:prstDash val="solid"/>
            <a:miter lim="800000"/>
            <a:headEnd/>
            <a:tailEnd/>
          </a:ln>
          <a:effectLst/>
        </p:spPr>
      </p:pic>
      <p:pic>
        <p:nvPicPr>
          <p:cNvPr id="123907" name="Picture 3" descr="C:\Documents and Settings\myx\桌面\新建文件夹 (2)\20120515122210342.jpg"/>
          <p:cNvPicPr>
            <a:picLocks noChangeAspect="1" noChangeArrowheads="1"/>
          </p:cNvPicPr>
          <p:nvPr/>
        </p:nvPicPr>
        <p:blipFill>
          <a:blip r:embed="rId3" cstate="print"/>
          <a:srcRect/>
          <a:stretch>
            <a:fillRect/>
          </a:stretch>
        </p:blipFill>
        <p:spPr bwMode="auto">
          <a:xfrm>
            <a:off x="785786" y="2428868"/>
            <a:ext cx="4667250" cy="3505200"/>
          </a:xfrm>
          <a:prstGeom prst="rect">
            <a:avLst/>
          </a:prstGeom>
          <a:noFill/>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457200" y="122238"/>
            <a:ext cx="7543800" cy="734994"/>
          </a:xfrm>
        </p:spPr>
        <p:txBody>
          <a:bodyPr/>
          <a:lstStyle/>
          <a:p>
            <a:r>
              <a:rPr lang="en-US" altLang="zh-CN" sz="3600" dirty="0" smtClean="0">
                <a:latin typeface="Copperplate Gothic Bold" pitchFamily="34" charset="0"/>
              </a:rPr>
              <a:t>2.4 Rotor Machines</a:t>
            </a:r>
            <a:r>
              <a:rPr lang="zh-CN" altLang="en-US" sz="3600" dirty="0" smtClean="0"/>
              <a:t>转轮密码机</a:t>
            </a:r>
            <a:endParaRPr lang="zh-CN" altLang="en-US" sz="3600" dirty="0"/>
          </a:p>
        </p:txBody>
      </p:sp>
      <p:pic>
        <p:nvPicPr>
          <p:cNvPr id="125955" name="Picture 3"/>
          <p:cNvPicPr>
            <a:picLocks noGrp="1" noChangeAspect="1" noChangeArrowheads="1"/>
          </p:cNvPicPr>
          <p:nvPr>
            <p:ph idx="1"/>
          </p:nvPr>
        </p:nvPicPr>
        <p:blipFill>
          <a:blip r:embed="rId2" cstate="print">
            <a:lum bright="10000" contrast="40000"/>
          </a:blip>
          <a:srcRect/>
          <a:stretch>
            <a:fillRect/>
          </a:stretch>
        </p:blipFill>
        <p:spPr bwMode="auto">
          <a:xfrm>
            <a:off x="428596" y="2071678"/>
            <a:ext cx="3714776" cy="2409974"/>
          </a:xfrm>
          <a:prstGeom prst="rect">
            <a:avLst/>
          </a:prstGeom>
          <a:noFill/>
          <a:ln w="9525" cap="flat" cmpd="sng" algn="ctr">
            <a:noFill/>
            <a:prstDash val="solid"/>
            <a:miter lim="800000"/>
            <a:headEnd/>
            <a:tailEnd/>
          </a:ln>
          <a:effectLst/>
        </p:spPr>
      </p:pic>
      <p:pic>
        <p:nvPicPr>
          <p:cNvPr id="11" name="Picture 2"/>
          <p:cNvPicPr>
            <a:picLocks noChangeAspect="1" noChangeArrowheads="1"/>
          </p:cNvPicPr>
          <p:nvPr/>
        </p:nvPicPr>
        <p:blipFill>
          <a:blip r:embed="rId3" cstate="print">
            <a:lum bright="10000" contrast="40000"/>
          </a:blip>
          <a:srcRect/>
          <a:stretch>
            <a:fillRect/>
          </a:stretch>
        </p:blipFill>
        <p:spPr bwMode="auto">
          <a:xfrm>
            <a:off x="4143372" y="2000240"/>
            <a:ext cx="4757919" cy="4411662"/>
          </a:xfrm>
          <a:prstGeom prst="rect">
            <a:avLst/>
          </a:prstGeom>
          <a:noFill/>
          <a:ln w="9525" cap="flat" cmpd="sng" algn="ctr">
            <a:noFill/>
            <a:prstDash val="solid"/>
            <a:miter lim="800000"/>
            <a:headEnd/>
            <a:tailEnd/>
          </a:ln>
          <a:effectLst/>
        </p:spPr>
      </p:pic>
      <p:sp>
        <p:nvSpPr>
          <p:cNvPr id="12" name="TextBox 11"/>
          <p:cNvSpPr txBox="1"/>
          <p:nvPr/>
        </p:nvSpPr>
        <p:spPr>
          <a:xfrm>
            <a:off x="1000100" y="4572008"/>
            <a:ext cx="3571900" cy="369332"/>
          </a:xfrm>
          <a:prstGeom prst="rect">
            <a:avLst/>
          </a:prstGeom>
          <a:noFill/>
        </p:spPr>
        <p:txBody>
          <a:bodyPr wrap="square" rtlCol="0">
            <a:spAutoFit/>
          </a:bodyPr>
          <a:lstStyle/>
          <a:p>
            <a:r>
              <a:rPr lang="en-US" altLang="zh-CN" dirty="0" smtClean="0"/>
              <a:t>6</a:t>
            </a:r>
            <a:r>
              <a:rPr lang="zh-CN" altLang="en-US" dirty="0" smtClean="0"/>
              <a:t>键 </a:t>
            </a:r>
            <a:r>
              <a:rPr lang="en-US" altLang="zh-CN" dirty="0" smtClean="0"/>
              <a:t>--</a:t>
            </a:r>
            <a:r>
              <a:rPr lang="zh-CN" altLang="en-US" dirty="0" smtClean="0"/>
              <a:t>简化结构</a:t>
            </a:r>
            <a:endParaRPr lang="zh-CN" altLang="en-US" dirty="0"/>
          </a:p>
        </p:txBody>
      </p:sp>
      <p:sp>
        <p:nvSpPr>
          <p:cNvPr id="13" name="矩形 12"/>
          <p:cNvSpPr/>
          <p:nvPr/>
        </p:nvSpPr>
        <p:spPr>
          <a:xfrm>
            <a:off x="500034" y="1214422"/>
            <a:ext cx="7786742" cy="523220"/>
          </a:xfrm>
          <a:prstGeom prst="rect">
            <a:avLst/>
          </a:prstGeom>
        </p:spPr>
        <p:txBody>
          <a:bodyPr wrap="square">
            <a:spAutoFit/>
          </a:bodyPr>
          <a:lstStyle/>
          <a:p>
            <a:r>
              <a:rPr lang="en-US" altLang="zh-CN" sz="2800" dirty="0">
                <a:latin typeface="+mn-lt"/>
                <a:ea typeface="+mn-ea"/>
              </a:rPr>
              <a:t>Scramblers: </a:t>
            </a:r>
            <a:r>
              <a:rPr lang="zh-CN" altLang="en-US" sz="2800" dirty="0">
                <a:latin typeface="+mn-lt"/>
                <a:ea typeface="+mn-ea"/>
              </a:rPr>
              <a:t>编码器 </a:t>
            </a:r>
            <a:r>
              <a:rPr lang="en-US" altLang="zh-CN" sz="2800" dirty="0">
                <a:latin typeface="+mn-lt"/>
                <a:ea typeface="+mn-ea"/>
              </a:rPr>
              <a:t>– </a:t>
            </a:r>
            <a:r>
              <a:rPr lang="zh-CN" altLang="en-US" sz="2800" dirty="0">
                <a:latin typeface="+mn-lt"/>
                <a:ea typeface="+mn-ea"/>
              </a:rPr>
              <a:t>每次实现一个单表替换</a:t>
            </a:r>
            <a:endParaRPr lang="en-US" altLang="zh-CN" sz="2800" dirty="0">
              <a:latin typeface="+mn-lt"/>
              <a:ea typeface="+mn-ea"/>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734994"/>
          </a:xfrm>
        </p:spPr>
        <p:txBody>
          <a:bodyPr/>
          <a:lstStyle/>
          <a:p>
            <a:r>
              <a:rPr lang="en-US" altLang="zh-CN" sz="3600" dirty="0" smtClean="0">
                <a:latin typeface="Copperplate Gothic Bold" pitchFamily="34" charset="0"/>
              </a:rPr>
              <a:t>2.4 Rotor Machines</a:t>
            </a:r>
            <a:r>
              <a:rPr lang="zh-CN" altLang="en-US" sz="3600" dirty="0" smtClean="0"/>
              <a:t>转轮密码机</a:t>
            </a:r>
            <a:endParaRPr lang="zh-CN" altLang="en-US" sz="3600" dirty="0"/>
          </a:p>
        </p:txBody>
      </p:sp>
      <p:pic>
        <p:nvPicPr>
          <p:cNvPr id="8" name="Picture 3"/>
          <p:cNvPicPr>
            <a:picLocks noChangeAspect="1" noChangeArrowheads="1"/>
          </p:cNvPicPr>
          <p:nvPr/>
        </p:nvPicPr>
        <p:blipFill>
          <a:blip r:embed="rId2" cstate="print"/>
          <a:srcRect/>
          <a:stretch>
            <a:fillRect/>
          </a:stretch>
        </p:blipFill>
        <p:spPr bwMode="auto">
          <a:xfrm>
            <a:off x="500033" y="1643049"/>
            <a:ext cx="4857785" cy="4484776"/>
          </a:xfrm>
          <a:prstGeom prst="rect">
            <a:avLst/>
          </a:prstGeom>
          <a:noFill/>
          <a:ln w="9525" algn="ctr">
            <a:noFill/>
            <a:miter lim="800000"/>
            <a:headEnd/>
            <a:tailEnd/>
          </a:ln>
        </p:spPr>
      </p:pic>
      <p:sp>
        <p:nvSpPr>
          <p:cNvPr id="10" name="矩形 9"/>
          <p:cNvSpPr/>
          <p:nvPr/>
        </p:nvSpPr>
        <p:spPr>
          <a:xfrm>
            <a:off x="5357818" y="1714488"/>
            <a:ext cx="3571900" cy="4031873"/>
          </a:xfrm>
          <a:prstGeom prst="rect">
            <a:avLst/>
          </a:prstGeom>
        </p:spPr>
        <p:txBody>
          <a:bodyPr wrap="square">
            <a:spAutoFit/>
          </a:bodyPr>
          <a:lstStyle/>
          <a:p>
            <a:pPr eaLnBrk="1" hangingPunct="1">
              <a:buFont typeface="Wingdings" pitchFamily="2" charset="2"/>
              <a:buChar char="l"/>
            </a:pPr>
            <a:r>
              <a:rPr lang="zh-CN" altLang="en-US" sz="1600" dirty="0" smtClean="0"/>
              <a:t>转轮机是</a:t>
            </a:r>
            <a:r>
              <a:rPr lang="en-US" altLang="zh-CN" sz="1600" dirty="0" err="1" smtClean="0"/>
              <a:t>Vigenere</a:t>
            </a:r>
            <a:r>
              <a:rPr lang="en-US" altLang="zh-CN" sz="1600" dirty="0" smtClean="0"/>
              <a:t> </a:t>
            </a:r>
            <a:r>
              <a:rPr lang="zh-CN" altLang="en-US" sz="1600" dirty="0" smtClean="0"/>
              <a:t>密码的一种实现。每个转轮是字母的任意组合，有</a:t>
            </a:r>
            <a:r>
              <a:rPr lang="en-US" altLang="zh-CN" sz="1600" dirty="0" smtClean="0"/>
              <a:t>26</a:t>
            </a:r>
            <a:r>
              <a:rPr lang="zh-CN" altLang="en-US" sz="1600" dirty="0" smtClean="0"/>
              <a:t>个位置，并且完成一种简单代替。</a:t>
            </a:r>
            <a:endParaRPr lang="en-US" altLang="zh-CN" sz="1600" dirty="0" smtClean="0"/>
          </a:p>
          <a:p>
            <a:pPr eaLnBrk="1" hangingPunct="1">
              <a:buFont typeface="Wingdings" pitchFamily="2" charset="2"/>
              <a:buChar char="l"/>
            </a:pPr>
            <a:endParaRPr lang="en-US" altLang="zh-CN" sz="1600" dirty="0" smtClean="0"/>
          </a:p>
          <a:p>
            <a:pPr eaLnBrk="1" hangingPunct="1">
              <a:buFont typeface="Wingdings" pitchFamily="2" charset="2"/>
              <a:buChar char="l"/>
            </a:pPr>
            <a:r>
              <a:rPr lang="zh-CN" altLang="en-US" sz="1600" dirty="0" smtClean="0"/>
              <a:t>转轮机使用一组相互独立的旋转圆筒，可以通过电脉冲，每个圆筒有</a:t>
            </a:r>
            <a:r>
              <a:rPr lang="en-US" altLang="zh-CN" sz="1600" dirty="0" smtClean="0"/>
              <a:t>26</a:t>
            </a:r>
            <a:r>
              <a:rPr lang="zh-CN" altLang="en-US" sz="1600" dirty="0" smtClean="0"/>
              <a:t>个输入和</a:t>
            </a:r>
            <a:r>
              <a:rPr lang="en-US" altLang="zh-CN" sz="1600" dirty="0" smtClean="0"/>
              <a:t>26</a:t>
            </a:r>
            <a:r>
              <a:rPr lang="zh-CN" altLang="en-US" sz="1600" dirty="0" smtClean="0"/>
              <a:t>个输出，每个输入仅与一个输出相连，一个圆筒就定义了一个单表代换。</a:t>
            </a:r>
            <a:endParaRPr lang="en-US" altLang="zh-CN" sz="1600" dirty="0" smtClean="0"/>
          </a:p>
          <a:p>
            <a:pPr eaLnBrk="1" hangingPunct="1">
              <a:buFont typeface="Wingdings" pitchFamily="2" charset="2"/>
              <a:buChar char="l"/>
            </a:pPr>
            <a:endParaRPr lang="zh-CN" altLang="en-US" sz="1600" dirty="0" smtClean="0"/>
          </a:p>
          <a:p>
            <a:pPr eaLnBrk="1" hangingPunct="1">
              <a:buFont typeface="Wingdings" pitchFamily="2" charset="2"/>
              <a:buChar char="l"/>
            </a:pPr>
            <a:r>
              <a:rPr lang="zh-CN" altLang="en-US" sz="1600" dirty="0" smtClean="0"/>
              <a:t>每按下一个键，圆筒旋转一个位置，内部连线相应改变，就定义了不同的单表代换密码，经过</a:t>
            </a:r>
            <a:r>
              <a:rPr lang="en-US" altLang="zh-CN" sz="1600" dirty="0" smtClean="0"/>
              <a:t>26</a:t>
            </a:r>
            <a:r>
              <a:rPr lang="zh-CN" altLang="en-US" sz="1600" dirty="0" smtClean="0"/>
              <a:t>个明文字母，圆筒回到初始状态，就得到一个周期为</a:t>
            </a:r>
            <a:r>
              <a:rPr lang="en-US" altLang="zh-CN" sz="1600" dirty="0" smtClean="0"/>
              <a:t>26</a:t>
            </a:r>
            <a:r>
              <a:rPr lang="zh-CN" altLang="en-US" sz="1600" dirty="0" smtClean="0"/>
              <a:t>的多表代换密码。</a:t>
            </a:r>
            <a:endParaRPr lang="en-US" altLang="zh-CN" sz="1600" dirty="0" smtClean="0"/>
          </a:p>
          <a:p>
            <a:pPr eaLnBrk="1" hangingPunct="1">
              <a:buFont typeface="Wingdings" pitchFamily="2" charset="2"/>
              <a:buChar char="l"/>
            </a:pPr>
            <a:endParaRPr lang="zh-CN" altLang="en-US" sz="1600" dirty="0" smtClean="0"/>
          </a:p>
        </p:txBody>
      </p:sp>
      <p:sp>
        <p:nvSpPr>
          <p:cNvPr id="12" name="矩形 11"/>
          <p:cNvSpPr/>
          <p:nvPr/>
        </p:nvSpPr>
        <p:spPr>
          <a:xfrm>
            <a:off x="500034" y="1000108"/>
            <a:ext cx="7786742" cy="523220"/>
          </a:xfrm>
          <a:prstGeom prst="rect">
            <a:avLst/>
          </a:prstGeom>
        </p:spPr>
        <p:txBody>
          <a:bodyPr wrap="square">
            <a:spAutoFit/>
          </a:bodyPr>
          <a:lstStyle/>
          <a:p>
            <a:r>
              <a:rPr lang="en-US" altLang="zh-CN" sz="2800" dirty="0">
                <a:latin typeface="+mn-lt"/>
                <a:ea typeface="+mn-ea"/>
              </a:rPr>
              <a:t>Scramblers: </a:t>
            </a:r>
            <a:r>
              <a:rPr lang="zh-CN" altLang="en-US" sz="2800" dirty="0">
                <a:latin typeface="+mn-lt"/>
                <a:ea typeface="+mn-ea"/>
              </a:rPr>
              <a:t>编码器 </a:t>
            </a:r>
            <a:r>
              <a:rPr lang="en-US" altLang="zh-CN" sz="2800" dirty="0">
                <a:latin typeface="+mn-lt"/>
                <a:ea typeface="+mn-ea"/>
              </a:rPr>
              <a:t>– </a:t>
            </a:r>
            <a:r>
              <a:rPr lang="zh-CN" altLang="en-US" sz="2800" dirty="0">
                <a:latin typeface="+mn-lt"/>
                <a:ea typeface="+mn-ea"/>
              </a:rPr>
              <a:t>每次实现一个单表替换</a:t>
            </a:r>
            <a:endParaRPr lang="en-US" altLang="zh-CN" sz="2800" dirty="0">
              <a:latin typeface="+mn-lt"/>
              <a:ea typeface="+mn-ea"/>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Grp="1" noChangeAspect="1" noChangeArrowheads="1"/>
          </p:cNvPicPr>
          <p:nvPr>
            <p:ph idx="1"/>
          </p:nvPr>
        </p:nvPicPr>
        <p:blipFill>
          <a:blip r:embed="rId2" cstate="print"/>
          <a:srcRect/>
          <a:stretch>
            <a:fillRect/>
          </a:stretch>
        </p:blipFill>
        <p:spPr bwMode="auto">
          <a:xfrm>
            <a:off x="5643570" y="2285992"/>
            <a:ext cx="3171228" cy="2428892"/>
          </a:xfrm>
          <a:prstGeom prst="rect">
            <a:avLst/>
          </a:prstGeom>
          <a:noFill/>
          <a:ln w="9525" algn="ctr">
            <a:noFill/>
            <a:miter lim="800000"/>
            <a:headEnd/>
            <a:tailEnd/>
          </a:ln>
        </p:spPr>
      </p:pic>
      <p:sp>
        <p:nvSpPr>
          <p:cNvPr id="8" name="矩形 7"/>
          <p:cNvSpPr/>
          <p:nvPr/>
        </p:nvSpPr>
        <p:spPr>
          <a:xfrm>
            <a:off x="571472" y="2500306"/>
            <a:ext cx="5000660" cy="1200329"/>
          </a:xfrm>
          <a:prstGeom prst="rect">
            <a:avLst/>
          </a:prstGeom>
        </p:spPr>
        <p:txBody>
          <a:bodyPr wrap="square">
            <a:spAutoFit/>
          </a:bodyPr>
          <a:lstStyle/>
          <a:p>
            <a:pPr eaLnBrk="1" hangingPunct="1">
              <a:buFont typeface="Wingdings" pitchFamily="2" charset="2"/>
              <a:buChar char="l"/>
            </a:pPr>
            <a:r>
              <a:rPr lang="en-US" altLang="zh-CN" dirty="0" smtClean="0"/>
              <a:t>3</a:t>
            </a:r>
            <a:r>
              <a:rPr lang="zh-CN" altLang="en-US" dirty="0" smtClean="0"/>
              <a:t>个圆筒的转轮机就有</a:t>
            </a:r>
            <a:r>
              <a:rPr lang="en-US" altLang="zh-CN" dirty="0" smtClean="0"/>
              <a:t>26</a:t>
            </a:r>
            <a:r>
              <a:rPr lang="en-US" altLang="zh-CN" baseline="30000" dirty="0" smtClean="0"/>
              <a:t>3</a:t>
            </a:r>
            <a:r>
              <a:rPr lang="en-US" altLang="zh-CN" dirty="0" smtClean="0"/>
              <a:t>=17576</a:t>
            </a:r>
            <a:r>
              <a:rPr lang="zh-CN" altLang="en-US" dirty="0" smtClean="0"/>
              <a:t>个不同的代换字母表</a:t>
            </a:r>
            <a:endParaRPr lang="en-US" altLang="zh-CN" dirty="0" smtClean="0"/>
          </a:p>
          <a:p>
            <a:pPr eaLnBrk="1" hangingPunct="1">
              <a:buFont typeface="Wingdings" pitchFamily="2" charset="2"/>
              <a:buChar char="l"/>
            </a:pPr>
            <a:r>
              <a:rPr lang="en-US" altLang="zh-CN" dirty="0" smtClean="0"/>
              <a:t>Enigma </a:t>
            </a:r>
            <a:r>
              <a:rPr lang="zh-CN" altLang="en-US" dirty="0" smtClean="0"/>
              <a:t>一般可安装三个转轮，共</a:t>
            </a:r>
            <a:r>
              <a:rPr lang="en-US" altLang="zh-CN" dirty="0" smtClean="0"/>
              <a:t>6</a:t>
            </a:r>
            <a:r>
              <a:rPr lang="zh-CN" altLang="en-US" dirty="0" smtClean="0"/>
              <a:t>种排列</a:t>
            </a:r>
            <a:endParaRPr lang="en-US" altLang="zh-CN" dirty="0" smtClean="0"/>
          </a:p>
          <a:p>
            <a:pPr eaLnBrk="1" hangingPunct="1"/>
            <a:r>
              <a:rPr lang="zh-CN" altLang="en-US" dirty="0" smtClean="0"/>
              <a:t>   后期，从五个不同转轮中选择</a:t>
            </a:r>
            <a:r>
              <a:rPr lang="en-US" altLang="zh-CN" dirty="0" smtClean="0"/>
              <a:t>3</a:t>
            </a:r>
            <a:r>
              <a:rPr lang="zh-CN" altLang="en-US" dirty="0" smtClean="0"/>
              <a:t>个</a:t>
            </a:r>
            <a:r>
              <a:rPr lang="en-US" altLang="zh-CN" dirty="0" smtClean="0"/>
              <a:t>—60</a:t>
            </a:r>
            <a:r>
              <a:rPr lang="zh-CN" altLang="en-US" dirty="0" smtClean="0"/>
              <a:t>种排列</a:t>
            </a:r>
            <a:endParaRPr lang="zh-CN" altLang="en-AU" dirty="0" smtClean="0"/>
          </a:p>
        </p:txBody>
      </p:sp>
      <p:sp>
        <p:nvSpPr>
          <p:cNvPr id="9" name="标题 1"/>
          <p:cNvSpPr>
            <a:spLocks noGrp="1"/>
          </p:cNvSpPr>
          <p:nvPr>
            <p:ph type="title"/>
          </p:nvPr>
        </p:nvSpPr>
        <p:spPr/>
        <p:txBody>
          <a:bodyPr/>
          <a:lstStyle/>
          <a:p>
            <a:r>
              <a:rPr lang="en-US" altLang="zh-CN" sz="3600" dirty="0" smtClean="0">
                <a:latin typeface="Copperplate Gothic Bold" pitchFamily="34" charset="0"/>
              </a:rPr>
              <a:t>2.4 Rotor Machines</a:t>
            </a:r>
            <a:r>
              <a:rPr lang="zh-CN" altLang="en-US" sz="3600" dirty="0" smtClean="0"/>
              <a:t>转轮密码机</a:t>
            </a:r>
            <a:endParaRPr lang="zh-CN" altLang="en-US" sz="3600" dirty="0"/>
          </a:p>
        </p:txBody>
      </p:sp>
      <p:sp>
        <p:nvSpPr>
          <p:cNvPr id="11" name="矩形 10"/>
          <p:cNvSpPr/>
          <p:nvPr/>
        </p:nvSpPr>
        <p:spPr>
          <a:xfrm>
            <a:off x="500034" y="1571612"/>
            <a:ext cx="7786742" cy="523220"/>
          </a:xfrm>
          <a:prstGeom prst="rect">
            <a:avLst/>
          </a:prstGeom>
        </p:spPr>
        <p:txBody>
          <a:bodyPr wrap="square">
            <a:spAutoFit/>
          </a:bodyPr>
          <a:lstStyle/>
          <a:p>
            <a:r>
              <a:rPr lang="en-US" altLang="zh-CN" sz="2800" dirty="0">
                <a:latin typeface="+mn-lt"/>
                <a:ea typeface="+mn-ea"/>
              </a:rPr>
              <a:t>Scramblers: </a:t>
            </a:r>
            <a:r>
              <a:rPr lang="zh-CN" altLang="en-US" sz="2800" dirty="0">
                <a:latin typeface="+mn-lt"/>
                <a:ea typeface="+mn-ea"/>
              </a:rPr>
              <a:t>编码器 </a:t>
            </a:r>
            <a:r>
              <a:rPr lang="en-US" altLang="zh-CN" sz="2800" dirty="0">
                <a:latin typeface="+mn-lt"/>
                <a:ea typeface="+mn-ea"/>
              </a:rPr>
              <a:t>– </a:t>
            </a:r>
            <a:r>
              <a:rPr lang="zh-CN" altLang="en-US" sz="2800" dirty="0">
                <a:latin typeface="+mn-lt"/>
                <a:ea typeface="+mn-ea"/>
              </a:rPr>
              <a:t>每次实现一个单表替换</a:t>
            </a:r>
            <a:endParaRPr lang="en-US" altLang="zh-CN" sz="2800" dirty="0">
              <a:latin typeface="+mn-lt"/>
              <a:ea typeface="+mn-ea"/>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1000108"/>
            <a:ext cx="8229600" cy="571504"/>
          </a:xfrm>
        </p:spPr>
        <p:txBody>
          <a:bodyPr>
            <a:normAutofit lnSpcReduction="10000"/>
          </a:bodyPr>
          <a:lstStyle/>
          <a:p>
            <a:pPr>
              <a:buNone/>
            </a:pPr>
            <a:r>
              <a:rPr lang="en-US" altLang="zh-CN" sz="3200" dirty="0" err="1" smtClean="0"/>
              <a:t>Plugboard</a:t>
            </a:r>
            <a:r>
              <a:rPr lang="en-US" altLang="zh-CN" sz="3200" dirty="0" smtClean="0"/>
              <a:t>:  </a:t>
            </a:r>
            <a:r>
              <a:rPr lang="zh-CN" altLang="en-US" sz="3200" dirty="0" smtClean="0"/>
              <a:t>接线板 </a:t>
            </a:r>
            <a:r>
              <a:rPr lang="en-US" altLang="zh-CN" sz="3200" dirty="0" smtClean="0"/>
              <a:t>– </a:t>
            </a:r>
            <a:r>
              <a:rPr lang="zh-CN" altLang="en-US" sz="3200" dirty="0" smtClean="0"/>
              <a:t>键盘字母对互换</a:t>
            </a:r>
            <a:endParaRPr lang="en-US" altLang="zh-CN" sz="3200" dirty="0" smtClean="0"/>
          </a:p>
          <a:p>
            <a:endParaRPr lang="zh-CN" altLang="en-US" dirty="0"/>
          </a:p>
        </p:txBody>
      </p:sp>
      <p:sp>
        <p:nvSpPr>
          <p:cNvPr id="7" name="标题 1"/>
          <p:cNvSpPr>
            <a:spLocks noGrp="1"/>
          </p:cNvSpPr>
          <p:nvPr>
            <p:ph type="title"/>
          </p:nvPr>
        </p:nvSpPr>
        <p:spPr>
          <a:xfrm>
            <a:off x="457200" y="122238"/>
            <a:ext cx="7543800" cy="806432"/>
          </a:xfrm>
        </p:spPr>
        <p:txBody>
          <a:bodyPr/>
          <a:lstStyle/>
          <a:p>
            <a:r>
              <a:rPr lang="en-US" altLang="zh-CN" sz="3600" dirty="0" smtClean="0">
                <a:latin typeface="Copperplate Gothic Bold" pitchFamily="34" charset="0"/>
              </a:rPr>
              <a:t>2.4 Rotor Machines</a:t>
            </a:r>
            <a:r>
              <a:rPr lang="zh-CN" altLang="en-US" sz="3600" dirty="0" smtClean="0"/>
              <a:t>转轮密码机</a:t>
            </a:r>
            <a:endParaRPr lang="zh-CN" altLang="en-US" sz="3600" dirty="0"/>
          </a:p>
        </p:txBody>
      </p:sp>
      <p:pic>
        <p:nvPicPr>
          <p:cNvPr id="128002" name="Picture 2"/>
          <p:cNvPicPr>
            <a:picLocks noChangeAspect="1" noChangeArrowheads="1"/>
          </p:cNvPicPr>
          <p:nvPr/>
        </p:nvPicPr>
        <p:blipFill>
          <a:blip r:embed="rId3" cstate="print"/>
          <a:srcRect/>
          <a:stretch>
            <a:fillRect/>
          </a:stretch>
        </p:blipFill>
        <p:spPr bwMode="auto">
          <a:xfrm>
            <a:off x="5786446" y="1643050"/>
            <a:ext cx="2971800" cy="3476625"/>
          </a:xfrm>
          <a:prstGeom prst="rect">
            <a:avLst/>
          </a:prstGeom>
          <a:noFill/>
          <a:ln w="9525" cap="flat" cmpd="sng" algn="ctr">
            <a:noFill/>
            <a:prstDash val="solid"/>
            <a:miter lim="800000"/>
            <a:headEnd/>
            <a:tailEnd/>
          </a:ln>
          <a:effectLst/>
        </p:spPr>
      </p:pic>
      <p:sp>
        <p:nvSpPr>
          <p:cNvPr id="9" name="内容占位符 2"/>
          <p:cNvSpPr txBox="1">
            <a:spLocks/>
          </p:cNvSpPr>
          <p:nvPr/>
        </p:nvSpPr>
        <p:spPr bwMode="auto">
          <a:xfrm>
            <a:off x="571472" y="1714488"/>
            <a:ext cx="5000660" cy="407196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2"/>
              </a:buClr>
              <a:buSzPct val="70000"/>
              <a:buFont typeface="Wingdings" pitchFamily="2" charset="2"/>
              <a:buChar char="l"/>
            </a:pPr>
            <a:r>
              <a:rPr lang="zh-CN" altLang="en-US" sz="2400" dirty="0" smtClean="0"/>
              <a:t>接线板 位于键盘和第一个编码器之间</a:t>
            </a:r>
            <a:endParaRPr lang="en-US" altLang="zh-CN" sz="2400" dirty="0" smtClean="0"/>
          </a:p>
          <a:p>
            <a:pPr marL="342900" lvl="0" indent="-342900" eaLnBrk="0" hangingPunct="0">
              <a:spcBef>
                <a:spcPct val="20000"/>
              </a:spcBef>
              <a:buClr>
                <a:schemeClr val="tx2"/>
              </a:buClr>
              <a:buSzPct val="70000"/>
              <a:buFont typeface="Wingdings" pitchFamily="2" charset="2"/>
              <a:buChar char="l"/>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接线后，实现字母两两对调（</a:t>
            </a:r>
            <a:r>
              <a:rPr kumimoji="0" lang="en-US" altLang="zh-CN" sz="2400" b="0" i="0" u="none" strike="noStrike" kern="0" cap="none" spc="0" normalizeH="0" baseline="0" noProof="0" dirty="0" err="1" smtClean="0">
                <a:ln>
                  <a:noFill/>
                </a:ln>
                <a:solidFill>
                  <a:schemeClr val="tx1"/>
                </a:solidFill>
                <a:effectLst/>
                <a:uLnTx/>
                <a:uFillTx/>
                <a:latin typeface="+mn-lt"/>
                <a:ea typeface="+mn-ea"/>
                <a:cs typeface="+mn-cs"/>
              </a:rPr>
              <a:t>a,b</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连接后，</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a</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使用</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b</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的线路，</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b</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使用</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a</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的线路）</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342900" lvl="0" indent="-342900" eaLnBrk="0" hangingPunct="0">
              <a:spcBef>
                <a:spcPct val="20000"/>
              </a:spcBef>
              <a:buClr>
                <a:schemeClr val="tx2"/>
              </a:buClr>
              <a:buSzPct val="70000"/>
              <a:buFont typeface="Wingdings" pitchFamily="2" charset="2"/>
              <a:buChar char="l"/>
            </a:pPr>
            <a:r>
              <a:rPr lang="zh-CN" altLang="en-US" sz="2400" kern="0" dirty="0" smtClean="0">
                <a:latin typeface="+mn-lt"/>
                <a:ea typeface="+mn-ea"/>
              </a:rPr>
              <a:t>允许</a:t>
            </a:r>
            <a:r>
              <a:rPr lang="en-US" altLang="zh-CN" sz="2400" kern="0" dirty="0" smtClean="0">
                <a:latin typeface="+mn-lt"/>
                <a:ea typeface="+mn-ea"/>
              </a:rPr>
              <a:t>26</a:t>
            </a:r>
            <a:r>
              <a:rPr lang="zh-CN" altLang="en-US" sz="2400" kern="0" dirty="0" smtClean="0">
                <a:latin typeface="+mn-lt"/>
                <a:ea typeface="+mn-ea"/>
              </a:rPr>
              <a:t>个字母中的</a:t>
            </a:r>
            <a:r>
              <a:rPr lang="en-US" altLang="zh-CN" sz="2400" kern="0" dirty="0" smtClean="0">
                <a:latin typeface="+mn-lt"/>
                <a:ea typeface="+mn-ea"/>
              </a:rPr>
              <a:t>6</a:t>
            </a:r>
            <a:r>
              <a:rPr lang="zh-CN" altLang="en-US" sz="2400" kern="0" dirty="0" smtClean="0">
                <a:latin typeface="+mn-lt"/>
                <a:ea typeface="+mn-ea"/>
              </a:rPr>
              <a:t>对字母对调</a:t>
            </a:r>
            <a:endParaRPr lang="en-US" altLang="zh-CN" sz="2400" kern="0" dirty="0" smtClean="0">
              <a:latin typeface="+mn-lt"/>
              <a:ea typeface="+mn-ea"/>
            </a:endParaRPr>
          </a:p>
          <a:p>
            <a:pPr marL="342900" lvl="0" indent="-342900" eaLnBrk="0" hangingPunct="0">
              <a:spcBef>
                <a:spcPct val="20000"/>
              </a:spcBef>
              <a:buClr>
                <a:schemeClr val="tx2"/>
              </a:buClr>
              <a:buSzPct val="70000"/>
              <a:buFont typeface="Wingdings" pitchFamily="2" charset="2"/>
              <a:buChar char="l"/>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组合数目：</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342900" lvl="0" indent="-342900" eaLnBrk="0" hangingPunct="0">
              <a:spcBef>
                <a:spcPct val="20000"/>
              </a:spcBef>
              <a:buClr>
                <a:schemeClr val="tx2"/>
              </a:buClr>
              <a:buSzPct val="70000"/>
            </a:pPr>
            <a:r>
              <a:rPr lang="en-US" altLang="zh-CN" sz="2400" kern="0" dirty="0">
                <a:latin typeface="+mn-lt"/>
                <a:ea typeface="+mn-ea"/>
              </a:rPr>
              <a:t> </a:t>
            </a:r>
            <a:r>
              <a:rPr lang="en-US" altLang="zh-CN" sz="2400" kern="0" dirty="0" smtClean="0">
                <a:latin typeface="+mn-lt"/>
                <a:ea typeface="+mn-ea"/>
              </a:rPr>
              <a:t>    100,391,791,500</a:t>
            </a:r>
          </a:p>
          <a:p>
            <a:pPr marL="342900" lvl="0" indent="-342900" eaLnBrk="0" hangingPunct="0">
              <a:spcBef>
                <a:spcPct val="20000"/>
              </a:spcBef>
              <a:buClr>
                <a:schemeClr val="tx2"/>
              </a:buClr>
              <a:buSzPct val="70000"/>
            </a:pPr>
            <a:r>
              <a:rPr kumimoji="0" lang="en-US" altLang="zh-CN" sz="2400" b="0" i="0" u="none" strike="noStrike" kern="0" cap="none" spc="0" normalizeH="0" noProof="0" dirty="0">
                <a:ln>
                  <a:noFill/>
                </a:ln>
                <a:solidFill>
                  <a:schemeClr val="tx1"/>
                </a:solidFill>
                <a:effectLst/>
                <a:uLnTx/>
                <a:uFillTx/>
                <a:latin typeface="+mn-lt"/>
                <a:ea typeface="+mn-ea"/>
                <a:cs typeface="+mn-cs"/>
              </a:rPr>
              <a:t> </a:t>
            </a:r>
            <a:r>
              <a:rPr kumimoji="0" lang="en-US" altLang="zh-CN" sz="2400" b="0" i="0" u="none" strike="noStrike" kern="0" cap="none" spc="0" normalizeH="0" noProof="0" dirty="0" smtClean="0">
                <a:ln>
                  <a:noFill/>
                </a:ln>
                <a:solidFill>
                  <a:schemeClr val="tx1"/>
                </a:solidFill>
                <a:effectLst/>
                <a:uLnTx/>
                <a:uFillTx/>
                <a:latin typeface="+mn-lt"/>
                <a:ea typeface="+mn-ea"/>
                <a:cs typeface="+mn-cs"/>
              </a:rPr>
              <a:t>    </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Char char="l"/>
              <a:tabLst/>
              <a:defRPr/>
            </a:pPr>
            <a:endParaRPr kumimoji="0" lang="zh-CN" altLang="en-US" sz="3000" b="0" i="0" u="none" strike="noStrike" kern="0" cap="none" spc="0" normalizeH="0" baseline="0" noProof="0" dirty="0">
              <a:ln>
                <a:noFill/>
              </a:ln>
              <a:solidFill>
                <a:schemeClr val="tx1"/>
              </a:solidFill>
              <a:effectLst/>
              <a:uLnTx/>
              <a:uFillTx/>
              <a:latin typeface="+mn-lt"/>
              <a:ea typeface="+mn-ea"/>
              <a:cs typeface="+mn-cs"/>
            </a:endParaRPr>
          </a:p>
        </p:txBody>
      </p:sp>
      <p:sp>
        <p:nvSpPr>
          <p:cNvPr id="128004" name="Rectangle 4"/>
          <p:cNvSpPr>
            <a:spLocks noChangeArrowheads="1"/>
          </p:cNvSpPr>
          <p:nvPr/>
        </p:nvSpPr>
        <p:spPr bwMode="auto">
          <a:xfrm>
            <a:off x="0" y="0"/>
            <a:ext cx="9144000" cy="0"/>
          </a:xfrm>
          <a:prstGeom prst="rect">
            <a:avLst/>
          </a:prstGeom>
          <a:noFill/>
          <a:ln w="9525" cap="flat" cmpd="sng" algn="ctr">
            <a:noFill/>
            <a:prstDash val="solid"/>
            <a:miter lim="800000"/>
            <a:headEnd/>
            <a:tailEnd/>
          </a:ln>
          <a:effectLst/>
        </p:spPr>
        <p:txBody>
          <a:bodyPr vert="horz" wrap="none" lIns="90000" tIns="46800" rIns="90000" bIns="46800" numCol="1" anchor="ctr" anchorCtr="0" compatLnSpc="1">
            <a:prstTxWarp prst="textNoShape">
              <a:avLst/>
            </a:prstTxWarp>
            <a:spAutoFit/>
          </a:bodyPr>
          <a:lstStyle/>
          <a:p>
            <a:endParaRPr lang="zh-CN" altLang="en-US"/>
          </a:p>
        </p:txBody>
      </p:sp>
      <p:graphicFrame>
        <p:nvGraphicFramePr>
          <p:cNvPr id="128003" name="Object 3"/>
          <p:cNvGraphicFramePr>
            <a:graphicFrameLocks noChangeAspect="1"/>
          </p:cNvGraphicFramePr>
          <p:nvPr/>
        </p:nvGraphicFramePr>
        <p:xfrm>
          <a:off x="865188" y="5072063"/>
          <a:ext cx="3938587" cy="571500"/>
        </p:xfrm>
        <a:graphic>
          <a:graphicData uri="http://schemas.openxmlformats.org/presentationml/2006/ole">
            <p:oleObj spid="_x0000_s1026" name="公式" r:id="rId4" imgW="1473120" imgH="215640" progId="Equation.3">
              <p:embed/>
            </p:oleObj>
          </a:graphicData>
        </a:graphic>
      </p:graphicFrame>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1214422"/>
            <a:ext cx="8186766" cy="566729"/>
          </a:xfrm>
        </p:spPr>
        <p:txBody>
          <a:bodyPr>
            <a:normAutofit fontScale="92500"/>
          </a:bodyPr>
          <a:lstStyle/>
          <a:p>
            <a:r>
              <a:rPr lang="en-US" altLang="zh-CN" sz="3200" dirty="0" smtClean="0"/>
              <a:t>Reflector: </a:t>
            </a:r>
            <a:r>
              <a:rPr lang="zh-CN" altLang="en-US" sz="3200" dirty="0" smtClean="0"/>
              <a:t>反射器 </a:t>
            </a:r>
            <a:r>
              <a:rPr lang="en-US" altLang="zh-CN" sz="3200" dirty="0" smtClean="0"/>
              <a:t>– </a:t>
            </a:r>
            <a:r>
              <a:rPr lang="zh-CN" altLang="en-US" sz="3200" dirty="0" smtClean="0"/>
              <a:t>将编码结果返回编码器</a:t>
            </a:r>
          </a:p>
          <a:p>
            <a:endParaRPr lang="zh-CN" altLang="en-US" dirty="0"/>
          </a:p>
        </p:txBody>
      </p:sp>
      <p:sp>
        <p:nvSpPr>
          <p:cNvPr id="7" name="标题 1"/>
          <p:cNvSpPr>
            <a:spLocks noGrp="1"/>
          </p:cNvSpPr>
          <p:nvPr>
            <p:ph type="title"/>
          </p:nvPr>
        </p:nvSpPr>
        <p:spPr>
          <a:xfrm>
            <a:off x="457200" y="122238"/>
            <a:ext cx="7543800" cy="877887"/>
          </a:xfrm>
        </p:spPr>
        <p:txBody>
          <a:bodyPr/>
          <a:lstStyle/>
          <a:p>
            <a:r>
              <a:rPr lang="en-US" altLang="zh-CN" sz="3600" dirty="0" smtClean="0">
                <a:latin typeface="Copperplate Gothic Bold" pitchFamily="34" charset="0"/>
              </a:rPr>
              <a:t>2.4 Rotor Machines</a:t>
            </a:r>
            <a:r>
              <a:rPr lang="zh-CN" altLang="en-US" sz="3600" dirty="0" smtClean="0"/>
              <a:t>转轮密码机</a:t>
            </a:r>
            <a:endParaRPr lang="zh-CN" altLang="en-US" sz="3600" dirty="0"/>
          </a:p>
        </p:txBody>
      </p:sp>
      <p:pic>
        <p:nvPicPr>
          <p:cNvPr id="8" name="Picture 2"/>
          <p:cNvPicPr>
            <a:picLocks noChangeAspect="1" noChangeArrowheads="1"/>
          </p:cNvPicPr>
          <p:nvPr/>
        </p:nvPicPr>
        <p:blipFill>
          <a:blip r:embed="rId2" cstate="print"/>
          <a:srcRect/>
          <a:stretch>
            <a:fillRect/>
          </a:stretch>
        </p:blipFill>
        <p:spPr bwMode="auto">
          <a:xfrm>
            <a:off x="4286248" y="1785926"/>
            <a:ext cx="4357718" cy="3571900"/>
          </a:xfrm>
          <a:prstGeom prst="rect">
            <a:avLst/>
          </a:prstGeom>
          <a:noFill/>
          <a:ln w="9525" cap="flat" cmpd="sng" algn="ctr">
            <a:noFill/>
            <a:prstDash val="solid"/>
            <a:miter lim="800000"/>
            <a:headEnd/>
            <a:tailEnd/>
          </a:ln>
          <a:effectLst/>
        </p:spPr>
      </p:pic>
      <p:sp>
        <p:nvSpPr>
          <p:cNvPr id="10" name="矩形 9"/>
          <p:cNvSpPr/>
          <p:nvPr/>
        </p:nvSpPr>
        <p:spPr>
          <a:xfrm>
            <a:off x="500034" y="2000240"/>
            <a:ext cx="3714776" cy="2554545"/>
          </a:xfrm>
          <a:prstGeom prst="rect">
            <a:avLst/>
          </a:prstGeom>
        </p:spPr>
        <p:txBody>
          <a:bodyPr wrap="square">
            <a:spAutoFit/>
          </a:bodyPr>
          <a:lstStyle/>
          <a:p>
            <a:pPr>
              <a:buFont typeface="Arial" pitchFamily="34" charset="0"/>
              <a:buChar char="•"/>
            </a:pPr>
            <a:r>
              <a:rPr lang="zh-CN" altLang="en-US" sz="2000" dirty="0" smtClean="0"/>
              <a:t>反射器：导致每个转轮对每一个明文字母操作两次</a:t>
            </a:r>
            <a:endParaRPr lang="en-US" altLang="zh-CN" sz="2000" dirty="0" smtClean="0"/>
          </a:p>
          <a:p>
            <a:pPr>
              <a:buFont typeface="Arial" pitchFamily="34" charset="0"/>
              <a:buChar char="•"/>
            </a:pPr>
            <a:r>
              <a:rPr lang="zh-CN" altLang="en-US" sz="2000" dirty="0" smtClean="0"/>
              <a:t>确保加密解密互逆操作的实现</a:t>
            </a:r>
            <a:endParaRPr lang="en-US" altLang="zh-CN" sz="2000" dirty="0" smtClean="0"/>
          </a:p>
          <a:p>
            <a:pPr lvl="1">
              <a:buFont typeface="Arial" pitchFamily="34" charset="0"/>
              <a:buChar char="•"/>
            </a:pPr>
            <a:r>
              <a:rPr lang="zh-CN" altLang="en-US" sz="2000" dirty="0" smtClean="0"/>
              <a:t>使得在同一状态下，加密机上由键盘输入明文</a:t>
            </a:r>
            <a:r>
              <a:rPr lang="en-US" altLang="zh-CN" sz="2000" dirty="0" smtClean="0"/>
              <a:t>P</a:t>
            </a:r>
            <a:r>
              <a:rPr lang="zh-CN" altLang="en-US" sz="2000" dirty="0" smtClean="0"/>
              <a:t>，在灯板获得密文</a:t>
            </a:r>
            <a:r>
              <a:rPr lang="en-US" altLang="zh-CN" sz="2000" dirty="0" smtClean="0"/>
              <a:t>C</a:t>
            </a:r>
            <a:r>
              <a:rPr lang="zh-CN" altLang="en-US" sz="2000" dirty="0" smtClean="0"/>
              <a:t>；此时如果在另一台解密机上由键盘输入</a:t>
            </a:r>
            <a:r>
              <a:rPr lang="en-US" altLang="zh-CN" sz="2000" dirty="0" smtClean="0"/>
              <a:t>C </a:t>
            </a:r>
            <a:r>
              <a:rPr lang="zh-CN" altLang="en-US" sz="2000" dirty="0" smtClean="0"/>
              <a:t>，在灯板会指示</a:t>
            </a:r>
            <a:r>
              <a:rPr lang="en-US" altLang="zh-CN" sz="2000" dirty="0" smtClean="0"/>
              <a:t>P</a:t>
            </a:r>
            <a:r>
              <a:rPr lang="zh-CN" altLang="en-US" sz="2000" dirty="0" smtClean="0"/>
              <a:t>。</a:t>
            </a:r>
            <a:endParaRPr lang="zh-CN" altLang="en-US" sz="2000" dirty="0"/>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1142984"/>
            <a:ext cx="8229600" cy="5000660"/>
          </a:xfrm>
        </p:spPr>
        <p:txBody>
          <a:bodyPr/>
          <a:lstStyle/>
          <a:p>
            <a:r>
              <a:rPr lang="zh-CN" altLang="en-US" dirty="0" smtClean="0"/>
              <a:t>操作过程</a:t>
            </a:r>
            <a:endParaRPr lang="en-US" altLang="zh-CN" dirty="0" smtClean="0"/>
          </a:p>
          <a:p>
            <a:pPr lvl="1"/>
            <a:r>
              <a:rPr lang="zh-CN" altLang="en-US" dirty="0" smtClean="0"/>
              <a:t>加密 </a:t>
            </a:r>
            <a:endParaRPr lang="en-US" altLang="zh-CN" dirty="0" smtClean="0"/>
          </a:p>
          <a:p>
            <a:pPr lvl="2"/>
            <a:r>
              <a:rPr lang="en-US" altLang="zh-CN" dirty="0" smtClean="0"/>
              <a:t>3</a:t>
            </a:r>
            <a:r>
              <a:rPr lang="zh-CN" altLang="en-US" dirty="0" smtClean="0"/>
              <a:t>个编码器依次安装 （</a:t>
            </a:r>
            <a:r>
              <a:rPr lang="en-US" altLang="zh-CN" dirty="0" smtClean="0"/>
              <a:t>6</a:t>
            </a:r>
            <a:r>
              <a:rPr lang="zh-CN" altLang="en-US" dirty="0" smtClean="0"/>
              <a:t>种排列）</a:t>
            </a:r>
            <a:endParaRPr lang="en-US" altLang="zh-CN" dirty="0" smtClean="0"/>
          </a:p>
          <a:p>
            <a:pPr lvl="2">
              <a:buNone/>
            </a:pPr>
            <a:r>
              <a:rPr lang="zh-CN" altLang="en-US" dirty="0" smtClean="0"/>
              <a:t>    （如果</a:t>
            </a:r>
            <a:r>
              <a:rPr lang="en-US" altLang="zh-CN" dirty="0" smtClean="0"/>
              <a:t>5</a:t>
            </a:r>
            <a:r>
              <a:rPr lang="zh-CN" altLang="en-US" dirty="0" smtClean="0"/>
              <a:t>选</a:t>
            </a:r>
            <a:r>
              <a:rPr lang="en-US" altLang="zh-CN" dirty="0" smtClean="0"/>
              <a:t>3</a:t>
            </a:r>
            <a:r>
              <a:rPr lang="zh-CN" altLang="en-US" dirty="0" smtClean="0"/>
              <a:t>，则</a:t>
            </a:r>
            <a:r>
              <a:rPr lang="en-US" altLang="zh-CN" dirty="0" smtClean="0"/>
              <a:t>5</a:t>
            </a:r>
            <a:r>
              <a:rPr lang="zh-CN" altLang="en-US" dirty="0" smtClean="0"/>
              <a:t>*</a:t>
            </a:r>
            <a:r>
              <a:rPr lang="en-US" altLang="zh-CN" dirty="0" smtClean="0"/>
              <a:t>4</a:t>
            </a:r>
            <a:r>
              <a:rPr lang="zh-CN" altLang="en-US" dirty="0" smtClean="0"/>
              <a:t>*</a:t>
            </a:r>
            <a:r>
              <a:rPr lang="en-US" altLang="zh-CN" dirty="0" smtClean="0"/>
              <a:t>3=60</a:t>
            </a:r>
            <a:r>
              <a:rPr lang="zh-CN" altLang="en-US" dirty="0" smtClean="0"/>
              <a:t>种排列）</a:t>
            </a:r>
            <a:endParaRPr lang="en-US" altLang="zh-CN" dirty="0" smtClean="0"/>
          </a:p>
          <a:p>
            <a:pPr lvl="2"/>
            <a:r>
              <a:rPr lang="zh-CN" altLang="en-US" dirty="0" smtClean="0"/>
              <a:t>设定三个编码器起始位置 </a:t>
            </a:r>
            <a:r>
              <a:rPr lang="en-US" altLang="zh-CN" dirty="0" smtClean="0"/>
              <a:t>26</a:t>
            </a:r>
            <a:r>
              <a:rPr lang="en-US" altLang="zh-CN" baseline="30000" dirty="0" smtClean="0"/>
              <a:t>3</a:t>
            </a:r>
            <a:r>
              <a:rPr lang="en-US" altLang="zh-CN" dirty="0" smtClean="0"/>
              <a:t>=17576</a:t>
            </a:r>
          </a:p>
          <a:p>
            <a:pPr lvl="2"/>
            <a:r>
              <a:rPr lang="zh-CN" altLang="en-US" dirty="0" smtClean="0"/>
              <a:t>选择接线板连接 </a:t>
            </a:r>
            <a:endParaRPr lang="en-US" altLang="zh-CN" dirty="0" smtClean="0"/>
          </a:p>
          <a:p>
            <a:pPr lvl="2"/>
            <a:endParaRPr lang="en-US" altLang="zh-CN" dirty="0" smtClean="0"/>
          </a:p>
          <a:p>
            <a:pPr lvl="2"/>
            <a:r>
              <a:rPr lang="zh-CN" altLang="en-US" dirty="0" smtClean="0"/>
              <a:t>键盘输入明文</a:t>
            </a:r>
            <a:r>
              <a:rPr lang="en-US" altLang="zh-CN" dirty="0" smtClean="0"/>
              <a:t>-</a:t>
            </a:r>
            <a:r>
              <a:rPr lang="zh-CN" altLang="en-US" dirty="0" smtClean="0"/>
              <a:t>从灯板抄录密文</a:t>
            </a:r>
            <a:r>
              <a:rPr lang="en-US" altLang="zh-CN" dirty="0" smtClean="0"/>
              <a:t>-</a:t>
            </a:r>
            <a:r>
              <a:rPr lang="zh-CN" altLang="en-US" dirty="0" smtClean="0"/>
              <a:t>电文发送</a:t>
            </a:r>
            <a:endParaRPr lang="en-US" altLang="zh-CN" dirty="0" smtClean="0"/>
          </a:p>
          <a:p>
            <a:pPr lvl="1"/>
            <a:r>
              <a:rPr lang="zh-CN" altLang="en-US" dirty="0" smtClean="0"/>
              <a:t>解密</a:t>
            </a:r>
            <a:endParaRPr lang="en-US" altLang="zh-CN" dirty="0" smtClean="0"/>
          </a:p>
          <a:p>
            <a:pPr lvl="2"/>
            <a:r>
              <a:rPr lang="zh-CN" altLang="en-US" dirty="0" smtClean="0"/>
              <a:t>设置与加密相同的状态</a:t>
            </a:r>
            <a:endParaRPr lang="en-US" altLang="zh-CN" dirty="0" smtClean="0"/>
          </a:p>
          <a:p>
            <a:pPr lvl="2"/>
            <a:r>
              <a:rPr lang="zh-CN" altLang="en-US" dirty="0" smtClean="0"/>
              <a:t>电文接收</a:t>
            </a:r>
            <a:r>
              <a:rPr lang="en-US" altLang="zh-CN" dirty="0" smtClean="0"/>
              <a:t>-</a:t>
            </a:r>
            <a:r>
              <a:rPr lang="zh-CN" altLang="en-US" dirty="0" smtClean="0"/>
              <a:t>键盘输入密文</a:t>
            </a:r>
            <a:r>
              <a:rPr lang="en-US" altLang="zh-CN" dirty="0" smtClean="0"/>
              <a:t>-</a:t>
            </a:r>
            <a:r>
              <a:rPr lang="zh-CN" altLang="en-US" dirty="0" smtClean="0"/>
              <a:t>从灯板抄录明文</a:t>
            </a:r>
            <a:endParaRPr lang="en-US" altLang="zh-CN" dirty="0" smtClean="0"/>
          </a:p>
          <a:p>
            <a:pPr lvl="1"/>
            <a:endParaRPr lang="en-US" altLang="zh-CN" dirty="0" smtClean="0"/>
          </a:p>
          <a:p>
            <a:pPr lvl="2"/>
            <a:endParaRPr lang="zh-CN" altLang="en-US" dirty="0"/>
          </a:p>
        </p:txBody>
      </p:sp>
      <p:sp>
        <p:nvSpPr>
          <p:cNvPr id="7" name="标题 1"/>
          <p:cNvSpPr>
            <a:spLocks noGrp="1"/>
          </p:cNvSpPr>
          <p:nvPr>
            <p:ph type="title"/>
          </p:nvPr>
        </p:nvSpPr>
        <p:spPr>
          <a:xfrm>
            <a:off x="457200" y="122238"/>
            <a:ext cx="7543800" cy="877887"/>
          </a:xfrm>
        </p:spPr>
        <p:txBody>
          <a:bodyPr/>
          <a:lstStyle/>
          <a:p>
            <a:r>
              <a:rPr lang="en-US" altLang="zh-CN" sz="3600" dirty="0" smtClean="0">
                <a:latin typeface="Copperplate Gothic Bold" pitchFamily="34" charset="0"/>
              </a:rPr>
              <a:t>2.4 Rotor Machines</a:t>
            </a:r>
            <a:r>
              <a:rPr lang="zh-CN" altLang="en-US" sz="3600" dirty="0" smtClean="0"/>
              <a:t>转轮密码机</a:t>
            </a:r>
            <a:endParaRPr lang="zh-CN" altLang="en-US" sz="3600" dirty="0"/>
          </a:p>
        </p:txBody>
      </p:sp>
      <p:graphicFrame>
        <p:nvGraphicFramePr>
          <p:cNvPr id="144388" name="Object 4"/>
          <p:cNvGraphicFramePr>
            <a:graphicFrameLocks noChangeAspect="1"/>
          </p:cNvGraphicFramePr>
          <p:nvPr/>
        </p:nvGraphicFramePr>
        <p:xfrm>
          <a:off x="1571604" y="3500438"/>
          <a:ext cx="5572164" cy="357193"/>
        </p:xfrm>
        <a:graphic>
          <a:graphicData uri="http://schemas.openxmlformats.org/presentationml/2006/ole">
            <p:oleObj spid="_x0000_s2050" name="公式" r:id="rId3" imgW="2298600" imgH="215640" progId="Equation.3">
              <p:embed/>
            </p:oleObj>
          </a:graphicData>
        </a:graphic>
      </p:graphicFrame>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071546"/>
            <a:ext cx="8229600" cy="5059379"/>
          </a:xfrm>
        </p:spPr>
        <p:txBody>
          <a:bodyPr/>
          <a:lstStyle/>
          <a:p>
            <a:r>
              <a:rPr lang="en-US" altLang="zh-CN" dirty="0" smtClean="0"/>
              <a:t>Enigma</a:t>
            </a:r>
            <a:r>
              <a:rPr lang="zh-CN" altLang="en-US" dirty="0" smtClean="0"/>
              <a:t>的安全性</a:t>
            </a:r>
            <a:endParaRPr lang="en-US" altLang="zh-CN" dirty="0" smtClean="0"/>
          </a:p>
          <a:p>
            <a:pPr lvl="1"/>
            <a:r>
              <a:rPr lang="zh-CN" altLang="en-US" dirty="0" smtClean="0"/>
              <a:t>三部分组成</a:t>
            </a:r>
            <a:endParaRPr lang="en-US" altLang="zh-CN" dirty="0" smtClean="0"/>
          </a:p>
          <a:p>
            <a:pPr lvl="2"/>
            <a:r>
              <a:rPr lang="en-US" altLang="zh-CN" dirty="0" smtClean="0"/>
              <a:t>3</a:t>
            </a:r>
            <a:r>
              <a:rPr lang="zh-CN" altLang="en-US" dirty="0" smtClean="0"/>
              <a:t>个编码器依次安装 （</a:t>
            </a:r>
            <a:r>
              <a:rPr lang="en-US" altLang="zh-CN" dirty="0" smtClean="0"/>
              <a:t>6</a:t>
            </a:r>
            <a:r>
              <a:rPr lang="zh-CN" altLang="en-US" dirty="0" smtClean="0"/>
              <a:t>种排列）</a:t>
            </a:r>
            <a:endParaRPr lang="en-US" altLang="zh-CN" dirty="0" smtClean="0"/>
          </a:p>
          <a:p>
            <a:pPr lvl="2">
              <a:buNone/>
            </a:pPr>
            <a:r>
              <a:rPr lang="zh-CN" altLang="en-US" dirty="0" smtClean="0"/>
              <a:t>    （如果</a:t>
            </a:r>
            <a:r>
              <a:rPr lang="en-US" altLang="zh-CN" dirty="0" smtClean="0"/>
              <a:t>5</a:t>
            </a:r>
            <a:r>
              <a:rPr lang="zh-CN" altLang="en-US" dirty="0" smtClean="0"/>
              <a:t>选</a:t>
            </a:r>
            <a:r>
              <a:rPr lang="en-US" altLang="zh-CN" dirty="0" smtClean="0"/>
              <a:t>3</a:t>
            </a:r>
            <a:r>
              <a:rPr lang="zh-CN" altLang="en-US" dirty="0" smtClean="0"/>
              <a:t>，则</a:t>
            </a:r>
            <a:r>
              <a:rPr lang="en-US" altLang="zh-CN" dirty="0" smtClean="0"/>
              <a:t>5</a:t>
            </a:r>
            <a:r>
              <a:rPr lang="zh-CN" altLang="en-US" dirty="0" smtClean="0"/>
              <a:t>*</a:t>
            </a:r>
            <a:r>
              <a:rPr lang="en-US" altLang="zh-CN" dirty="0" smtClean="0"/>
              <a:t>4</a:t>
            </a:r>
            <a:r>
              <a:rPr lang="zh-CN" altLang="en-US" dirty="0" smtClean="0"/>
              <a:t>*</a:t>
            </a:r>
            <a:r>
              <a:rPr lang="en-US" altLang="zh-CN" dirty="0" smtClean="0"/>
              <a:t>3=60</a:t>
            </a:r>
            <a:r>
              <a:rPr lang="zh-CN" altLang="en-US" dirty="0" smtClean="0"/>
              <a:t>种排列）</a:t>
            </a:r>
            <a:endParaRPr lang="en-US" altLang="zh-CN" dirty="0" smtClean="0"/>
          </a:p>
          <a:p>
            <a:pPr lvl="2"/>
            <a:r>
              <a:rPr lang="zh-CN" altLang="en-US" dirty="0" smtClean="0"/>
              <a:t>设定三个编码器起始位置 </a:t>
            </a:r>
            <a:r>
              <a:rPr lang="en-US" altLang="zh-CN" dirty="0" smtClean="0"/>
              <a:t>26</a:t>
            </a:r>
            <a:r>
              <a:rPr lang="en-US" altLang="zh-CN" baseline="30000" dirty="0" smtClean="0"/>
              <a:t>3</a:t>
            </a:r>
            <a:r>
              <a:rPr lang="en-US" altLang="zh-CN" dirty="0" smtClean="0"/>
              <a:t>=17576</a:t>
            </a:r>
          </a:p>
          <a:p>
            <a:pPr lvl="2"/>
            <a:r>
              <a:rPr lang="zh-CN" altLang="en-US" dirty="0" smtClean="0"/>
              <a:t>选择接线板连接 </a:t>
            </a:r>
            <a:endParaRPr lang="en-US" altLang="zh-CN" dirty="0" smtClean="0"/>
          </a:p>
          <a:p>
            <a:pPr lvl="2"/>
            <a:endParaRPr lang="en-US" altLang="zh-CN" dirty="0" smtClean="0"/>
          </a:p>
          <a:p>
            <a:pPr lvl="2"/>
            <a:r>
              <a:rPr lang="zh-CN" altLang="en-US" dirty="0" smtClean="0"/>
              <a:t>因此总密钥数量：</a:t>
            </a:r>
            <a:endParaRPr lang="en-US" altLang="zh-CN" dirty="0" smtClean="0"/>
          </a:p>
          <a:p>
            <a:pPr lvl="2"/>
            <a:r>
              <a:rPr lang="en-US" altLang="zh-CN" dirty="0" smtClean="0"/>
              <a:t>     6</a:t>
            </a:r>
            <a:r>
              <a:rPr lang="zh-CN" altLang="en-US" dirty="0" smtClean="0"/>
              <a:t>*</a:t>
            </a:r>
            <a:r>
              <a:rPr lang="en-US" altLang="zh-CN" dirty="0" smtClean="0"/>
              <a:t>26</a:t>
            </a:r>
            <a:r>
              <a:rPr lang="en-US" altLang="zh-CN" baseline="30000" dirty="0" smtClean="0"/>
              <a:t>3</a:t>
            </a:r>
            <a:r>
              <a:rPr lang="zh-CN" altLang="en-US" dirty="0" smtClean="0"/>
              <a:t>*</a:t>
            </a:r>
            <a:r>
              <a:rPr lang="en-US" altLang="zh-CN" sz="2000" dirty="0" smtClean="0"/>
              <a:t> </a:t>
            </a:r>
            <a:r>
              <a:rPr lang="en-US" altLang="zh-CN" dirty="0" smtClean="0"/>
              <a:t>100391791500=</a:t>
            </a:r>
            <a:r>
              <a:rPr lang="en-US" altLang="zh-CN" sz="2000" dirty="0" smtClean="0"/>
              <a:t> </a:t>
            </a:r>
            <a:r>
              <a:rPr lang="en-US" altLang="zh-CN" dirty="0" smtClean="0"/>
              <a:t>10,000,000,000,000,000          </a:t>
            </a:r>
            <a:r>
              <a:rPr lang="zh-CN" altLang="en-US" dirty="0" smtClean="0"/>
              <a:t>（</a:t>
            </a:r>
            <a:r>
              <a:rPr lang="en-US" altLang="zh-CN" dirty="0" smtClean="0"/>
              <a:t>1</a:t>
            </a:r>
            <a:r>
              <a:rPr lang="zh-CN" altLang="en-US" dirty="0" smtClean="0"/>
              <a:t>亿亿）</a:t>
            </a:r>
            <a:endParaRPr lang="en-US" altLang="zh-CN" dirty="0" smtClean="0"/>
          </a:p>
        </p:txBody>
      </p:sp>
      <p:sp>
        <p:nvSpPr>
          <p:cNvPr id="7" name="标题 1"/>
          <p:cNvSpPr>
            <a:spLocks noGrp="1"/>
          </p:cNvSpPr>
          <p:nvPr>
            <p:ph type="title"/>
          </p:nvPr>
        </p:nvSpPr>
        <p:spPr>
          <a:xfrm>
            <a:off x="457200" y="122238"/>
            <a:ext cx="7543800" cy="735012"/>
          </a:xfrm>
        </p:spPr>
        <p:txBody>
          <a:bodyPr/>
          <a:lstStyle/>
          <a:p>
            <a:r>
              <a:rPr lang="en-US" altLang="zh-CN" sz="3600" dirty="0" smtClean="0">
                <a:latin typeface="Copperplate Gothic Bold" pitchFamily="34" charset="0"/>
              </a:rPr>
              <a:t>2.4 Rotor Machines</a:t>
            </a:r>
            <a:r>
              <a:rPr lang="zh-CN" altLang="en-US" sz="3600" dirty="0" smtClean="0"/>
              <a:t>转轮密码机</a:t>
            </a:r>
            <a:endParaRPr lang="zh-CN" altLang="en-US" sz="3600" dirty="0"/>
          </a:p>
        </p:txBody>
      </p:sp>
      <p:graphicFrame>
        <p:nvGraphicFramePr>
          <p:cNvPr id="145410" name="Object 2"/>
          <p:cNvGraphicFramePr>
            <a:graphicFrameLocks noChangeAspect="1"/>
          </p:cNvGraphicFramePr>
          <p:nvPr/>
        </p:nvGraphicFramePr>
        <p:xfrm>
          <a:off x="1643042" y="3429000"/>
          <a:ext cx="5572125" cy="357188"/>
        </p:xfrm>
        <a:graphic>
          <a:graphicData uri="http://schemas.openxmlformats.org/presentationml/2006/ole">
            <p:oleObj spid="_x0000_s3074" name="公式" r:id="rId3" imgW="2298600" imgH="215640" progId="Equation.3">
              <p:embed/>
            </p:oleObj>
          </a:graphicData>
        </a:graphic>
      </p:graphicFrame>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877870"/>
          </a:xfrm>
        </p:spPr>
        <p:txBody>
          <a:bodyPr/>
          <a:lstStyle/>
          <a:p>
            <a:r>
              <a:rPr lang="en-US" altLang="zh-CN" sz="4000" dirty="0" smtClean="0">
                <a:latin typeface="Copperplate Gothic Bold" pitchFamily="34" charset="0"/>
              </a:rPr>
              <a:t>2.5 Cracking the enigma</a:t>
            </a:r>
            <a:endParaRPr lang="zh-CN" altLang="en-US" dirty="0"/>
          </a:p>
        </p:txBody>
      </p:sp>
      <p:sp>
        <p:nvSpPr>
          <p:cNvPr id="3" name="内容占位符 2"/>
          <p:cNvSpPr>
            <a:spLocks noGrp="1"/>
          </p:cNvSpPr>
          <p:nvPr>
            <p:ph idx="1"/>
          </p:nvPr>
        </p:nvSpPr>
        <p:spPr>
          <a:xfrm>
            <a:off x="457200" y="1214422"/>
            <a:ext cx="8401080" cy="4916503"/>
          </a:xfrm>
        </p:spPr>
        <p:txBody>
          <a:bodyPr/>
          <a:lstStyle/>
          <a:p>
            <a:r>
              <a:rPr lang="en-US" altLang="zh-CN" dirty="0" smtClean="0"/>
              <a:t>Situation after WWI</a:t>
            </a:r>
          </a:p>
          <a:p>
            <a:pPr lvl="1"/>
            <a:r>
              <a:rPr lang="en-US" altLang="zh-CN" dirty="0" smtClean="0"/>
              <a:t>Allies lacked of fear and adversity</a:t>
            </a:r>
          </a:p>
          <a:p>
            <a:pPr lvl="1"/>
            <a:r>
              <a:rPr lang="en-US" altLang="zh-CN" dirty="0" smtClean="0"/>
              <a:t>Poland </a:t>
            </a:r>
          </a:p>
          <a:p>
            <a:pPr lvl="2"/>
            <a:r>
              <a:rPr lang="en-US" altLang="zh-CN" dirty="0" smtClean="0"/>
              <a:t>otherwise lived in threats </a:t>
            </a:r>
          </a:p>
          <a:p>
            <a:pPr lvl="2"/>
            <a:r>
              <a:rPr lang="en-US" altLang="zh-CN" dirty="0" smtClean="0"/>
              <a:t>Set up “</a:t>
            </a:r>
            <a:r>
              <a:rPr lang="en-US" altLang="zh-CN" dirty="0" err="1" smtClean="0"/>
              <a:t>Biuro</a:t>
            </a:r>
            <a:r>
              <a:rPr lang="en-US" altLang="zh-CN" dirty="0" smtClean="0"/>
              <a:t> </a:t>
            </a:r>
            <a:r>
              <a:rPr lang="en-US" altLang="zh-CN" dirty="0" err="1" smtClean="0"/>
              <a:t>Szyfrow</a:t>
            </a:r>
            <a:r>
              <a:rPr lang="en-US" altLang="zh-CN" dirty="0" smtClean="0"/>
              <a:t>”-</a:t>
            </a:r>
            <a:r>
              <a:rPr lang="zh-CN" altLang="en-US" dirty="0" smtClean="0"/>
              <a:t>密码局  </a:t>
            </a:r>
            <a:endParaRPr lang="en-US" altLang="zh-CN" dirty="0" smtClean="0"/>
          </a:p>
          <a:p>
            <a:pPr lvl="3"/>
            <a:r>
              <a:rPr lang="en-US" altLang="zh-CN" dirty="0" smtClean="0"/>
              <a:t>1919-1920 </a:t>
            </a:r>
            <a:r>
              <a:rPr lang="zh-CN" altLang="en-US" dirty="0" smtClean="0"/>
              <a:t>对俄战争中</a:t>
            </a:r>
            <a:r>
              <a:rPr lang="en-US" altLang="zh-CN" dirty="0" smtClean="0"/>
              <a:t> </a:t>
            </a:r>
            <a:r>
              <a:rPr lang="zh-CN" altLang="en-US" dirty="0" smtClean="0"/>
              <a:t>破解 </a:t>
            </a:r>
            <a:r>
              <a:rPr lang="en-US" altLang="zh-CN" dirty="0" smtClean="0"/>
              <a:t>400 </a:t>
            </a:r>
            <a:r>
              <a:rPr lang="zh-CN" altLang="en-US" dirty="0" smtClean="0"/>
              <a:t>俄军密信</a:t>
            </a:r>
            <a:endParaRPr lang="en-US" altLang="zh-CN" dirty="0" smtClean="0"/>
          </a:p>
          <a:p>
            <a:pPr lvl="3"/>
            <a:r>
              <a:rPr lang="zh-CN" altLang="en-US" dirty="0" smtClean="0"/>
              <a:t>对德有效监视，直到</a:t>
            </a:r>
            <a:r>
              <a:rPr lang="en-US" altLang="zh-CN" dirty="0" smtClean="0"/>
              <a:t>1926 </a:t>
            </a:r>
            <a:r>
              <a:rPr lang="zh-CN" altLang="en-US" dirty="0" smtClean="0"/>
              <a:t>截获 </a:t>
            </a:r>
            <a:r>
              <a:rPr lang="en-US" altLang="zh-CN" dirty="0" smtClean="0"/>
              <a:t>Enigma</a:t>
            </a:r>
            <a:r>
              <a:rPr lang="zh-CN" altLang="en-US" dirty="0" smtClean="0"/>
              <a:t>消息</a:t>
            </a:r>
            <a:endParaRPr lang="en-US" altLang="zh-CN" dirty="0" smtClean="0"/>
          </a:p>
          <a:p>
            <a:pPr lvl="2"/>
            <a:r>
              <a:rPr lang="en-US" altLang="zh-CN" dirty="0" smtClean="0"/>
              <a:t>Commercial Enigma to Military Enigma ???</a:t>
            </a:r>
          </a:p>
          <a:p>
            <a:pPr lvl="3"/>
            <a:r>
              <a:rPr lang="en-US" altLang="zh-CN" dirty="0" smtClean="0"/>
              <a:t>Belgium, Nov. 8, 1931, Schmidt --&gt; Rex. French secret agent for 10000 marks ( or today’s $30000)</a:t>
            </a:r>
          </a:p>
          <a:p>
            <a:pPr lvl="3">
              <a:buNone/>
            </a:pPr>
            <a:r>
              <a:rPr lang="en-US" altLang="zh-CN" dirty="0" smtClean="0"/>
              <a:t>     (</a:t>
            </a:r>
            <a:r>
              <a:rPr lang="zh-CN" altLang="en-US" dirty="0" smtClean="0"/>
              <a:t>用户手册 </a:t>
            </a:r>
            <a:r>
              <a:rPr lang="en-US" altLang="zh-CN" dirty="0" smtClean="0"/>
              <a:t>,</a:t>
            </a:r>
            <a:r>
              <a:rPr lang="zh-CN" altLang="en-US" dirty="0" smtClean="0"/>
              <a:t>没有编码器内部连线说明</a:t>
            </a:r>
            <a:r>
              <a:rPr lang="en-US" altLang="zh-CN" dirty="0" smtClean="0"/>
              <a:t>, </a:t>
            </a:r>
            <a:r>
              <a:rPr lang="zh-CN" altLang="en-US" dirty="0" smtClean="0"/>
              <a:t>但基本可以推测其连线</a:t>
            </a:r>
            <a:r>
              <a:rPr lang="en-US" altLang="zh-CN" dirty="0" smtClean="0"/>
              <a:t>)</a:t>
            </a:r>
            <a:endParaRPr lang="zh-CN" altLang="en-US" dirty="0"/>
          </a:p>
        </p:txBody>
      </p:sp>
      <p:pic>
        <p:nvPicPr>
          <p:cNvPr id="8" name="Picture 3" descr="C:\Documents and Settings\myx\桌面\新建文件夹 (2)\2014-09-22_14-28-10_504.jpg"/>
          <p:cNvPicPr>
            <a:picLocks noChangeAspect="1" noChangeArrowheads="1"/>
          </p:cNvPicPr>
          <p:nvPr/>
        </p:nvPicPr>
        <p:blipFill>
          <a:blip r:embed="rId2" cstate="print">
            <a:lum bright="10000" contrast="40000"/>
          </a:blip>
          <a:srcRect/>
          <a:stretch>
            <a:fillRect/>
          </a:stretch>
        </p:blipFill>
        <p:spPr bwMode="auto">
          <a:xfrm>
            <a:off x="6858016" y="1357297"/>
            <a:ext cx="1924789" cy="281928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57200" y="122238"/>
            <a:ext cx="7543800" cy="877870"/>
          </a:xfrm>
        </p:spPr>
        <p:txBody>
          <a:bodyPr/>
          <a:lstStyle/>
          <a:p>
            <a:r>
              <a:rPr lang="en-US" altLang="zh-CN" sz="4000" dirty="0" smtClean="0">
                <a:latin typeface="Copperplate Gothic Bold" pitchFamily="34" charset="0"/>
              </a:rPr>
              <a:t>2.5 Cracking the enigma</a:t>
            </a:r>
            <a:endParaRPr lang="zh-CN" altLang="en-US" dirty="0"/>
          </a:p>
        </p:txBody>
      </p:sp>
      <p:pic>
        <p:nvPicPr>
          <p:cNvPr id="239619" name="Picture 3"/>
          <p:cNvPicPr>
            <a:picLocks noGrp="1" noChangeAspect="1" noChangeArrowheads="1"/>
          </p:cNvPicPr>
          <p:nvPr>
            <p:ph idx="1"/>
          </p:nvPr>
        </p:nvPicPr>
        <p:blipFill>
          <a:blip r:embed="rId2" cstate="print"/>
          <a:srcRect/>
          <a:stretch>
            <a:fillRect/>
          </a:stretch>
        </p:blipFill>
        <p:spPr bwMode="auto">
          <a:xfrm>
            <a:off x="5812272" y="1142983"/>
            <a:ext cx="2974570" cy="4369485"/>
          </a:xfrm>
          <a:prstGeom prst="rect">
            <a:avLst/>
          </a:prstGeom>
          <a:noFill/>
          <a:ln w="9525">
            <a:noFill/>
            <a:miter lim="800000"/>
            <a:headEnd/>
            <a:tailEnd/>
          </a:ln>
          <a:effectLst/>
        </p:spPr>
      </p:pic>
      <p:sp>
        <p:nvSpPr>
          <p:cNvPr id="13" name="内容占位符 2"/>
          <p:cNvSpPr txBox="1">
            <a:spLocks/>
          </p:cNvSpPr>
          <p:nvPr/>
        </p:nvSpPr>
        <p:spPr bwMode="auto">
          <a:xfrm>
            <a:off x="214282" y="1142984"/>
            <a:ext cx="5643602" cy="50593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Char char="l"/>
              <a:tabLst/>
              <a:defRPr/>
            </a:pP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Work by Poland</a:t>
            </a:r>
          </a:p>
          <a:p>
            <a:pPr marL="800100" lvl="1" indent="-342900" eaLnBrk="0" hangingPunct="0">
              <a:spcBef>
                <a:spcPct val="20000"/>
              </a:spcBef>
              <a:buClr>
                <a:schemeClr val="tx2"/>
              </a:buClr>
              <a:buSzPct val="70000"/>
              <a:buFont typeface="Wingdings" pitchFamily="2" charset="2"/>
              <a:buChar char="l"/>
            </a:pPr>
            <a:r>
              <a:rPr lang="zh-CN" altLang="en-US" sz="2400" kern="0" dirty="0" smtClean="0">
                <a:latin typeface="+mn-lt"/>
                <a:ea typeface="+mn-ea"/>
              </a:rPr>
              <a:t>德国使用方法</a:t>
            </a:r>
            <a:endParaRPr lang="en-US" altLang="zh-CN" sz="2400" kern="0" dirty="0" smtClean="0">
              <a:latin typeface="+mn-lt"/>
              <a:ea typeface="+mn-ea"/>
            </a:endParaRPr>
          </a:p>
          <a:p>
            <a:pPr marL="1257300" lvl="2" indent="-342900" eaLnBrk="0" hangingPunct="0">
              <a:spcBef>
                <a:spcPct val="20000"/>
              </a:spcBef>
              <a:buClr>
                <a:schemeClr val="tx2"/>
              </a:buClr>
              <a:buSzPct val="70000"/>
              <a:buFont typeface="Wingdings" pitchFamily="2" charset="2"/>
              <a:buChar char="l"/>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密码簿指定每日</a:t>
            </a:r>
            <a:r>
              <a:rPr lang="en-US" altLang="zh-CN" sz="2400" kern="0" dirty="0" smtClean="0">
                <a:latin typeface="+mn-lt"/>
                <a:ea typeface="+mn-ea"/>
              </a:rPr>
              <a:t>Enigma</a:t>
            </a:r>
            <a:r>
              <a:rPr lang="zh-CN" altLang="en-US" sz="2400" kern="0" dirty="0" smtClean="0">
                <a:latin typeface="+mn-lt"/>
                <a:ea typeface="+mn-ea"/>
              </a:rPr>
              <a:t>设置</a:t>
            </a:r>
            <a:endParaRPr lang="en-US" altLang="zh-CN" sz="2400" kern="0" dirty="0" smtClean="0">
              <a:latin typeface="+mn-lt"/>
              <a:ea typeface="+mn-ea"/>
            </a:endParaRPr>
          </a:p>
          <a:p>
            <a:pPr marL="1257300" lvl="2" indent="-342900" eaLnBrk="0" hangingPunct="0">
              <a:spcBef>
                <a:spcPct val="20000"/>
              </a:spcBef>
              <a:buClr>
                <a:schemeClr val="tx2"/>
              </a:buClr>
              <a:buSzPct val="70000"/>
            </a:pPr>
            <a:r>
              <a:rPr lang="en-US" altLang="zh-CN" sz="2400" kern="0" dirty="0" smtClean="0">
                <a:latin typeface="+mn-lt"/>
                <a:ea typeface="+mn-ea"/>
              </a:rPr>
              <a:t>    </a:t>
            </a:r>
            <a:r>
              <a:rPr lang="zh-CN" altLang="en-US" sz="2400" kern="0" dirty="0" smtClean="0">
                <a:latin typeface="+mn-lt"/>
                <a:ea typeface="+mn-ea"/>
              </a:rPr>
              <a:t>接线板</a:t>
            </a:r>
            <a:r>
              <a:rPr lang="en-US" altLang="zh-CN" sz="2400" kern="0" dirty="0" smtClean="0">
                <a:latin typeface="+mn-lt"/>
                <a:ea typeface="+mn-ea"/>
              </a:rPr>
              <a:t>: </a:t>
            </a:r>
            <a:r>
              <a:rPr lang="en-US" altLang="zh-CN" sz="2000" kern="0" dirty="0" smtClean="0">
                <a:latin typeface="+mn-lt"/>
                <a:ea typeface="+mn-ea"/>
              </a:rPr>
              <a:t>A/L-P/R-T/D-BW-L/F-O/Y</a:t>
            </a:r>
            <a:endParaRPr lang="en-US" altLang="zh-CN" sz="2400" kern="0" dirty="0" smtClean="0">
              <a:latin typeface="+mn-lt"/>
              <a:ea typeface="+mn-ea"/>
            </a:endParaRPr>
          </a:p>
          <a:p>
            <a:pPr marL="1257300" lvl="2" indent="-342900" eaLnBrk="0" hangingPunct="0">
              <a:spcBef>
                <a:spcPct val="20000"/>
              </a:spcBef>
              <a:buClr>
                <a:schemeClr val="tx2"/>
              </a:buClr>
              <a:buSzPct val="70000"/>
            </a:pPr>
            <a:r>
              <a:rPr lang="en-US" altLang="zh-CN" sz="2400" kern="0" dirty="0" smtClean="0">
                <a:latin typeface="+mn-lt"/>
                <a:ea typeface="+mn-ea"/>
              </a:rPr>
              <a:t>    </a:t>
            </a:r>
            <a:r>
              <a:rPr lang="zh-CN" altLang="en-US" sz="2400" kern="0" dirty="0" smtClean="0">
                <a:latin typeface="+mn-lt"/>
                <a:ea typeface="+mn-ea"/>
              </a:rPr>
              <a:t>编码器顺序</a:t>
            </a:r>
            <a:r>
              <a:rPr lang="en-US" altLang="zh-CN" sz="2400" kern="0" dirty="0" smtClean="0">
                <a:latin typeface="+mn-lt"/>
                <a:ea typeface="+mn-ea"/>
              </a:rPr>
              <a:t>:2-3-1</a:t>
            </a:r>
          </a:p>
          <a:p>
            <a:pPr marL="1257300" lvl="2" indent="-342900" eaLnBrk="0" hangingPunct="0">
              <a:spcBef>
                <a:spcPct val="20000"/>
              </a:spcBef>
              <a:buClr>
                <a:schemeClr val="tx2"/>
              </a:buClr>
              <a:buSzPct val="70000"/>
            </a:pPr>
            <a:r>
              <a:rPr lang="en-US" altLang="zh-CN" sz="2400" kern="0" dirty="0" smtClean="0">
                <a:latin typeface="+mn-lt"/>
                <a:ea typeface="+mn-ea"/>
              </a:rPr>
              <a:t>    </a:t>
            </a:r>
            <a:r>
              <a:rPr lang="zh-CN" altLang="en-US" sz="2400" kern="0" dirty="0" smtClean="0">
                <a:latin typeface="+mn-lt"/>
                <a:ea typeface="+mn-ea"/>
              </a:rPr>
              <a:t>编码器位置</a:t>
            </a:r>
            <a:r>
              <a:rPr lang="en-US" altLang="zh-CN" sz="2400" kern="0" dirty="0" smtClean="0">
                <a:latin typeface="+mn-lt"/>
                <a:ea typeface="+mn-ea"/>
              </a:rPr>
              <a:t>: Q-C-W (Day Key)</a:t>
            </a:r>
          </a:p>
          <a:p>
            <a:pPr marL="1257300" lvl="2" indent="-342900" eaLnBrk="0" hangingPunct="0">
              <a:spcBef>
                <a:spcPct val="20000"/>
              </a:spcBef>
              <a:buClr>
                <a:schemeClr val="tx2"/>
              </a:buClr>
              <a:buSzPct val="70000"/>
              <a:buFont typeface="Wingdings" pitchFamily="2" charset="2"/>
              <a:buChar char="l"/>
            </a:pPr>
            <a:r>
              <a:rPr lang="zh-CN" altLang="en-US" sz="2400" kern="0" dirty="0" smtClean="0">
                <a:latin typeface="+mn-lt"/>
                <a:ea typeface="+mn-ea"/>
              </a:rPr>
              <a:t>每个消息用</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消息秘钥</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(message key-MK) </a:t>
            </a:r>
            <a:r>
              <a:rPr lang="zh-CN" altLang="en-US" sz="2400" kern="0" dirty="0" smtClean="0">
                <a:latin typeface="+mn-lt"/>
                <a:ea typeface="+mn-ea"/>
              </a:rPr>
              <a:t>加密</a:t>
            </a:r>
            <a:endParaRPr lang="en-US" altLang="zh-CN" sz="2400" kern="0" dirty="0" smtClean="0">
              <a:latin typeface="+mn-lt"/>
              <a:ea typeface="+mn-ea"/>
            </a:endParaRPr>
          </a:p>
          <a:p>
            <a:pPr marL="1257300" lvl="2" indent="-342900" eaLnBrk="0" hangingPunct="0">
              <a:spcBef>
                <a:spcPct val="20000"/>
              </a:spcBef>
              <a:buClr>
                <a:schemeClr val="tx2"/>
              </a:buClr>
              <a:buSzPct val="70000"/>
              <a:buFont typeface="Wingdings" pitchFamily="2" charset="2"/>
              <a:buChar char="l"/>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用</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day key</a:t>
            </a:r>
            <a:r>
              <a:rPr lang="en-US" altLang="zh-CN" sz="2400" kern="0" dirty="0" smtClean="0">
                <a:latin typeface="+mn-lt"/>
                <a:ea typeface="+mn-ea"/>
              </a:rPr>
              <a:t>(DK)</a:t>
            </a:r>
            <a:r>
              <a:rPr lang="zh-CN" altLang="en-US" sz="2400" kern="0" dirty="0" smtClean="0">
                <a:latin typeface="+mn-lt"/>
                <a:ea typeface="+mn-ea"/>
              </a:rPr>
              <a:t>对重复的</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MK</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加密</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 e.g.</a:t>
            </a:r>
            <a:r>
              <a:rPr lang="en-US" altLang="zh-CN" sz="2400" kern="0" dirty="0" smtClean="0">
                <a:latin typeface="+mn-lt"/>
                <a:ea typeface="+mn-ea"/>
              </a:rPr>
              <a:t> PGHPGH</a:t>
            </a:r>
            <a:r>
              <a:rPr lang="en-US" altLang="zh-CN" sz="2400" kern="0" dirty="0" smtClean="0">
                <a:latin typeface="+mn-lt"/>
                <a:ea typeface="+mn-ea"/>
                <a:sym typeface="Wingdings" pitchFamily="2" charset="2"/>
              </a:rPr>
              <a:t>KIVBJE</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advClick="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81" name="Rectangle 2"/>
          <p:cNvSpPr>
            <a:spLocks noGrp="1" noChangeArrowheads="1"/>
          </p:cNvSpPr>
          <p:nvPr>
            <p:ph type="body" idx="1"/>
          </p:nvPr>
        </p:nvSpPr>
        <p:spPr>
          <a:xfrm>
            <a:off x="395288" y="1125538"/>
            <a:ext cx="8207375" cy="5329237"/>
          </a:xfrm>
        </p:spPr>
        <p:txBody>
          <a:bodyPr/>
          <a:lstStyle/>
          <a:p>
            <a:pPr eaLnBrk="1" hangingPunct="1">
              <a:lnSpc>
                <a:spcPct val="95000"/>
              </a:lnSpc>
            </a:pPr>
            <a:r>
              <a:rPr lang="zh-CN" altLang="en-US" sz="2600" dirty="0" smtClean="0"/>
              <a:t>密码编码学</a:t>
            </a:r>
            <a:r>
              <a:rPr lang="en-US" altLang="zh-CN" sz="2600" dirty="0" smtClean="0"/>
              <a:t>(Cryptography)</a:t>
            </a:r>
          </a:p>
          <a:p>
            <a:pPr lvl="1" eaLnBrk="1" hangingPunct="1">
              <a:lnSpc>
                <a:spcPct val="95000"/>
              </a:lnSpc>
              <a:buFont typeface="Wingdings" pitchFamily="2" charset="2"/>
              <a:buNone/>
            </a:pPr>
            <a:r>
              <a:rPr lang="zh-CN" altLang="en-US" sz="2200" dirty="0" smtClean="0"/>
              <a:t>密码编码系统根据以下三个独立方面进行分类</a:t>
            </a:r>
          </a:p>
          <a:p>
            <a:pPr lvl="1" eaLnBrk="1" hangingPunct="1">
              <a:lnSpc>
                <a:spcPct val="95000"/>
              </a:lnSpc>
            </a:pPr>
            <a:r>
              <a:rPr lang="zh-CN" altLang="en-US" sz="2200" dirty="0" smtClean="0"/>
              <a:t>用于将明文转换为密文的操作类型：代换和置换</a:t>
            </a:r>
          </a:p>
          <a:p>
            <a:pPr lvl="1" eaLnBrk="1" hangingPunct="1">
              <a:lnSpc>
                <a:spcPct val="95000"/>
              </a:lnSpc>
            </a:pPr>
            <a:r>
              <a:rPr lang="zh-CN" altLang="en-US" sz="2200" dirty="0" smtClean="0"/>
              <a:t>所使用的密钥的数量和方式：</a:t>
            </a:r>
          </a:p>
          <a:p>
            <a:pPr lvl="2" eaLnBrk="1" hangingPunct="1">
              <a:lnSpc>
                <a:spcPct val="95000"/>
              </a:lnSpc>
            </a:pPr>
            <a:r>
              <a:rPr lang="zh-CN" altLang="en-US" sz="2100" dirty="0" smtClean="0"/>
              <a:t>对称密码体制</a:t>
            </a:r>
            <a:r>
              <a:rPr lang="en-US" altLang="zh-CN" sz="2100" dirty="0" smtClean="0"/>
              <a:t>(</a:t>
            </a:r>
            <a:r>
              <a:rPr lang="zh-CN" altLang="en-US" sz="2100" dirty="0" smtClean="0"/>
              <a:t>单钥系统、秘密密钥系统</a:t>
            </a:r>
            <a:r>
              <a:rPr lang="en-US" altLang="zh-CN" sz="2100" dirty="0" smtClean="0"/>
              <a:t>)</a:t>
            </a:r>
          </a:p>
          <a:p>
            <a:pPr lvl="2" eaLnBrk="1" hangingPunct="1">
              <a:lnSpc>
                <a:spcPct val="95000"/>
              </a:lnSpc>
            </a:pPr>
            <a:r>
              <a:rPr lang="zh-CN" altLang="en-US" sz="2100" dirty="0" smtClean="0"/>
              <a:t>非对称密码体制</a:t>
            </a:r>
            <a:r>
              <a:rPr lang="en-US" altLang="zh-CN" sz="2100" dirty="0" smtClean="0"/>
              <a:t>(</a:t>
            </a:r>
            <a:r>
              <a:rPr lang="zh-CN" altLang="en-US" sz="2100" dirty="0" smtClean="0"/>
              <a:t>双钥系统、公开密钥系统</a:t>
            </a:r>
            <a:r>
              <a:rPr lang="en-US" altLang="zh-CN" sz="2100" dirty="0" smtClean="0"/>
              <a:t>)</a:t>
            </a:r>
          </a:p>
          <a:p>
            <a:pPr lvl="1" eaLnBrk="1" hangingPunct="1">
              <a:lnSpc>
                <a:spcPct val="95000"/>
              </a:lnSpc>
            </a:pPr>
            <a:r>
              <a:rPr lang="zh-CN" altLang="en-US" sz="2200" dirty="0" smtClean="0"/>
              <a:t>明文的处理方式：分组加密和流加密</a:t>
            </a:r>
          </a:p>
          <a:p>
            <a:pPr eaLnBrk="1" hangingPunct="1">
              <a:lnSpc>
                <a:spcPct val="95000"/>
              </a:lnSpc>
            </a:pPr>
            <a:r>
              <a:rPr lang="zh-CN" altLang="en-US" sz="2600" dirty="0" smtClean="0"/>
              <a:t>密码分析学</a:t>
            </a:r>
            <a:r>
              <a:rPr lang="en-US" altLang="zh-CN" sz="2600" dirty="0" smtClean="0"/>
              <a:t>(Cryptanalysis)</a:t>
            </a:r>
          </a:p>
          <a:p>
            <a:pPr lvl="1" eaLnBrk="1" hangingPunct="1">
              <a:lnSpc>
                <a:spcPct val="95000"/>
              </a:lnSpc>
            </a:pPr>
            <a:r>
              <a:rPr lang="zh-CN" altLang="en-US" sz="2200" dirty="0" smtClean="0"/>
              <a:t>密码分析：试图破译密文得到明文或试图获得密钥的过程为密码分析，密码破译的策略取决于</a:t>
            </a:r>
            <a:r>
              <a:rPr lang="zh-CN" altLang="en-US" sz="2200" dirty="0" smtClean="0">
                <a:solidFill>
                  <a:srgbClr val="7030A0"/>
                </a:solidFill>
              </a:rPr>
              <a:t>加密方法</a:t>
            </a:r>
            <a:r>
              <a:rPr lang="zh-CN" altLang="en-US" sz="2200" dirty="0" smtClean="0"/>
              <a:t>及</a:t>
            </a:r>
            <a:r>
              <a:rPr lang="zh-CN" altLang="en-US" sz="2200" dirty="0" smtClean="0">
                <a:solidFill>
                  <a:srgbClr val="0070C0"/>
                </a:solidFill>
              </a:rPr>
              <a:t>可供破译者使用的信息。</a:t>
            </a:r>
          </a:p>
          <a:p>
            <a:pPr lvl="1" eaLnBrk="1" hangingPunct="1">
              <a:lnSpc>
                <a:spcPct val="95000"/>
              </a:lnSpc>
            </a:pPr>
            <a:r>
              <a:rPr lang="zh-CN" altLang="en-US" sz="2200" dirty="0" smtClean="0"/>
              <a:t>穷举攻击：对密文尝试所有可能的密钥，直到把它转化为可读的有意义的明文，至少要尝试</a:t>
            </a:r>
            <a:r>
              <a:rPr lang="en-US" altLang="zh-CN" sz="2200" dirty="0" smtClean="0"/>
              <a:t>1/2</a:t>
            </a:r>
            <a:r>
              <a:rPr lang="zh-CN" altLang="en-US" sz="2200" dirty="0" smtClean="0"/>
              <a:t>所有可能的密钥。</a:t>
            </a:r>
          </a:p>
        </p:txBody>
      </p:sp>
      <p:sp>
        <p:nvSpPr>
          <p:cNvPr id="24582" name="Rectangle 3"/>
          <p:cNvSpPr>
            <a:spLocks noGrp="1" noChangeArrowheads="1"/>
          </p:cNvSpPr>
          <p:nvPr>
            <p:ph type="title"/>
          </p:nvPr>
        </p:nvSpPr>
        <p:spPr>
          <a:xfrm>
            <a:off x="457200" y="122238"/>
            <a:ext cx="7543800" cy="1003300"/>
          </a:xfrm>
        </p:spPr>
        <p:txBody>
          <a:bodyPr/>
          <a:lstStyle/>
          <a:p>
            <a:pPr eaLnBrk="1" hangingPunct="1"/>
            <a:r>
              <a:rPr lang="en-US" altLang="zh-CN" smtClean="0">
                <a:latin typeface="Copperplate Gothic Bold" pitchFamily="34" charset="0"/>
              </a:rPr>
              <a:t>Cryptology </a:t>
            </a:r>
            <a:r>
              <a:rPr lang="zh-CN" altLang="en-US" smtClean="0"/>
              <a:t>密码学</a:t>
            </a: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57200" y="122238"/>
            <a:ext cx="7543800" cy="877870"/>
          </a:xfrm>
        </p:spPr>
        <p:txBody>
          <a:bodyPr/>
          <a:lstStyle/>
          <a:p>
            <a:r>
              <a:rPr lang="en-US" altLang="zh-CN" sz="4000" dirty="0" smtClean="0">
                <a:latin typeface="Copperplate Gothic Bold" pitchFamily="34" charset="0"/>
              </a:rPr>
              <a:t>2.5 Cracking the enigma</a:t>
            </a:r>
            <a:endParaRPr lang="zh-CN" altLang="en-US" dirty="0"/>
          </a:p>
        </p:txBody>
      </p:sp>
      <p:pic>
        <p:nvPicPr>
          <p:cNvPr id="239619" name="Picture 3"/>
          <p:cNvPicPr>
            <a:picLocks noGrp="1" noChangeAspect="1" noChangeArrowheads="1"/>
          </p:cNvPicPr>
          <p:nvPr>
            <p:ph idx="1"/>
          </p:nvPr>
        </p:nvPicPr>
        <p:blipFill>
          <a:blip r:embed="rId2" cstate="print"/>
          <a:srcRect/>
          <a:stretch>
            <a:fillRect/>
          </a:stretch>
        </p:blipFill>
        <p:spPr bwMode="auto">
          <a:xfrm>
            <a:off x="7000891" y="1142984"/>
            <a:ext cx="1534779" cy="2254508"/>
          </a:xfrm>
          <a:prstGeom prst="rect">
            <a:avLst/>
          </a:prstGeom>
          <a:noFill/>
          <a:ln w="9525">
            <a:noFill/>
            <a:miter lim="800000"/>
            <a:headEnd/>
            <a:tailEnd/>
          </a:ln>
          <a:effectLst/>
        </p:spPr>
      </p:pic>
      <p:sp>
        <p:nvSpPr>
          <p:cNvPr id="13" name="内容占位符 2"/>
          <p:cNvSpPr txBox="1">
            <a:spLocks/>
          </p:cNvSpPr>
          <p:nvPr/>
        </p:nvSpPr>
        <p:spPr bwMode="auto">
          <a:xfrm>
            <a:off x="357158" y="1142984"/>
            <a:ext cx="5472122" cy="50593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Char char="l"/>
              <a:tabLst/>
              <a:defRPr/>
            </a:pP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Work by Poland</a:t>
            </a:r>
          </a:p>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Char char="l"/>
              <a:tabLst/>
              <a:defRPr/>
            </a:pP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240642" name="Picture 2"/>
          <p:cNvPicPr>
            <a:picLocks noChangeAspect="1" noChangeArrowheads="1"/>
          </p:cNvPicPr>
          <p:nvPr/>
        </p:nvPicPr>
        <p:blipFill>
          <a:blip r:embed="rId3" cstate="print"/>
          <a:srcRect/>
          <a:stretch>
            <a:fillRect/>
          </a:stretch>
        </p:blipFill>
        <p:spPr bwMode="auto">
          <a:xfrm>
            <a:off x="785786" y="1643049"/>
            <a:ext cx="4143404" cy="1143009"/>
          </a:xfrm>
          <a:prstGeom prst="rect">
            <a:avLst/>
          </a:prstGeom>
          <a:noFill/>
          <a:ln w="9525">
            <a:noFill/>
            <a:miter lim="800000"/>
            <a:headEnd/>
            <a:tailEnd/>
          </a:ln>
          <a:effectLst/>
        </p:spPr>
      </p:pic>
      <p:sp>
        <p:nvSpPr>
          <p:cNvPr id="9" name="TextBox 8"/>
          <p:cNvSpPr txBox="1"/>
          <p:nvPr/>
        </p:nvSpPr>
        <p:spPr>
          <a:xfrm>
            <a:off x="928662" y="2714620"/>
            <a:ext cx="4000528" cy="369332"/>
          </a:xfrm>
          <a:prstGeom prst="rect">
            <a:avLst/>
          </a:prstGeom>
          <a:noFill/>
        </p:spPr>
        <p:txBody>
          <a:bodyPr wrap="square" rtlCol="0">
            <a:spAutoFit/>
          </a:bodyPr>
          <a:lstStyle/>
          <a:p>
            <a:r>
              <a:rPr lang="en-US" altLang="zh-CN" dirty="0" smtClean="0">
                <a:solidFill>
                  <a:srgbClr val="0000FF"/>
                </a:solidFill>
              </a:rPr>
              <a:t>4</a:t>
            </a:r>
            <a:r>
              <a:rPr lang="zh-CN" altLang="en-US" dirty="0" smtClean="0">
                <a:solidFill>
                  <a:srgbClr val="0000FF"/>
                </a:solidFill>
              </a:rPr>
              <a:t>个重复的</a:t>
            </a:r>
            <a:r>
              <a:rPr lang="en-US" altLang="zh-CN" dirty="0" smtClean="0">
                <a:solidFill>
                  <a:srgbClr val="0000FF"/>
                </a:solidFill>
              </a:rPr>
              <a:t>MK</a:t>
            </a:r>
            <a:r>
              <a:rPr lang="zh-CN" altLang="en-US" dirty="0" smtClean="0">
                <a:solidFill>
                  <a:srgbClr val="0000FF"/>
                </a:solidFill>
              </a:rPr>
              <a:t>由相同</a:t>
            </a:r>
            <a:r>
              <a:rPr lang="en-US" altLang="zh-CN" dirty="0" smtClean="0">
                <a:solidFill>
                  <a:srgbClr val="0000FF"/>
                </a:solidFill>
              </a:rPr>
              <a:t>DK</a:t>
            </a:r>
            <a:r>
              <a:rPr lang="zh-CN" altLang="en-US" dirty="0" smtClean="0">
                <a:solidFill>
                  <a:srgbClr val="0000FF"/>
                </a:solidFill>
              </a:rPr>
              <a:t>加密出的密文</a:t>
            </a:r>
          </a:p>
        </p:txBody>
      </p:sp>
      <p:pic>
        <p:nvPicPr>
          <p:cNvPr id="240643" name="Picture 3"/>
          <p:cNvPicPr>
            <a:picLocks noChangeAspect="1" noChangeArrowheads="1"/>
          </p:cNvPicPr>
          <p:nvPr/>
        </p:nvPicPr>
        <p:blipFill>
          <a:blip r:embed="rId4" cstate="print"/>
          <a:srcRect/>
          <a:stretch>
            <a:fillRect/>
          </a:stretch>
        </p:blipFill>
        <p:spPr bwMode="auto">
          <a:xfrm>
            <a:off x="642910" y="3214686"/>
            <a:ext cx="5692389" cy="785818"/>
          </a:xfrm>
          <a:prstGeom prst="rect">
            <a:avLst/>
          </a:prstGeom>
          <a:noFill/>
          <a:ln w="9525">
            <a:noFill/>
            <a:miter lim="800000"/>
            <a:headEnd/>
            <a:tailEnd/>
          </a:ln>
          <a:effectLst/>
        </p:spPr>
      </p:pic>
      <p:sp>
        <p:nvSpPr>
          <p:cNvPr id="11" name="TextBox 10"/>
          <p:cNvSpPr txBox="1"/>
          <p:nvPr/>
        </p:nvSpPr>
        <p:spPr>
          <a:xfrm>
            <a:off x="1071538" y="3857628"/>
            <a:ext cx="4000528" cy="369332"/>
          </a:xfrm>
          <a:prstGeom prst="rect">
            <a:avLst/>
          </a:prstGeom>
          <a:noFill/>
        </p:spPr>
        <p:txBody>
          <a:bodyPr wrap="square" rtlCol="0">
            <a:spAutoFit/>
          </a:bodyPr>
          <a:lstStyle/>
          <a:p>
            <a:r>
              <a:rPr lang="zh-CN" altLang="en-US" dirty="0" smtClean="0">
                <a:solidFill>
                  <a:srgbClr val="0000FF"/>
                </a:solidFill>
              </a:rPr>
              <a:t>由足够多的</a:t>
            </a:r>
            <a:r>
              <a:rPr lang="en-US" altLang="zh-CN" dirty="0" smtClean="0">
                <a:solidFill>
                  <a:srgbClr val="0000FF"/>
                </a:solidFill>
              </a:rPr>
              <a:t>DK</a:t>
            </a:r>
            <a:r>
              <a:rPr lang="zh-CN" altLang="en-US" dirty="0" smtClean="0">
                <a:solidFill>
                  <a:srgbClr val="0000FF"/>
                </a:solidFill>
              </a:rPr>
              <a:t>密文建立的对照表</a:t>
            </a:r>
          </a:p>
        </p:txBody>
      </p:sp>
      <p:pic>
        <p:nvPicPr>
          <p:cNvPr id="240644" name="Picture 4"/>
          <p:cNvPicPr>
            <a:picLocks noChangeAspect="1" noChangeArrowheads="1"/>
          </p:cNvPicPr>
          <p:nvPr/>
        </p:nvPicPr>
        <p:blipFill>
          <a:blip r:embed="rId5" cstate="print"/>
          <a:srcRect/>
          <a:stretch>
            <a:fillRect/>
          </a:stretch>
        </p:blipFill>
        <p:spPr bwMode="auto">
          <a:xfrm>
            <a:off x="714348" y="4286256"/>
            <a:ext cx="3786214" cy="1462305"/>
          </a:xfrm>
          <a:prstGeom prst="rect">
            <a:avLst/>
          </a:prstGeom>
          <a:noFill/>
          <a:ln w="9525">
            <a:noFill/>
            <a:miter lim="800000"/>
            <a:headEnd/>
            <a:tailEnd/>
          </a:ln>
          <a:effectLst/>
        </p:spPr>
      </p:pic>
      <p:sp>
        <p:nvSpPr>
          <p:cNvPr id="14" name="TextBox 13"/>
          <p:cNvSpPr txBox="1"/>
          <p:nvPr/>
        </p:nvSpPr>
        <p:spPr>
          <a:xfrm>
            <a:off x="1285852" y="5643578"/>
            <a:ext cx="2286048" cy="369332"/>
          </a:xfrm>
          <a:prstGeom prst="rect">
            <a:avLst/>
          </a:prstGeom>
          <a:noFill/>
        </p:spPr>
        <p:txBody>
          <a:bodyPr wrap="square" rtlCol="0">
            <a:spAutoFit/>
          </a:bodyPr>
          <a:lstStyle/>
          <a:p>
            <a:r>
              <a:rPr lang="zh-CN" altLang="en-US" dirty="0" smtClean="0">
                <a:solidFill>
                  <a:srgbClr val="0000FF"/>
                </a:solidFill>
              </a:rPr>
              <a:t>由对照表获得的链环</a:t>
            </a:r>
            <a:endParaRPr lang="zh-CN" altLang="en-US" dirty="0">
              <a:solidFill>
                <a:srgbClr val="0000FF"/>
              </a:solidFill>
            </a:endParaRPr>
          </a:p>
        </p:txBody>
      </p:sp>
      <p:pic>
        <p:nvPicPr>
          <p:cNvPr id="240645" name="Picture 5"/>
          <p:cNvPicPr>
            <a:picLocks noChangeAspect="1" noChangeArrowheads="1"/>
          </p:cNvPicPr>
          <p:nvPr/>
        </p:nvPicPr>
        <p:blipFill>
          <a:blip r:embed="rId6" cstate="print"/>
          <a:srcRect/>
          <a:stretch>
            <a:fillRect/>
          </a:stretch>
        </p:blipFill>
        <p:spPr bwMode="auto">
          <a:xfrm>
            <a:off x="5214942" y="4000504"/>
            <a:ext cx="3676161" cy="1214446"/>
          </a:xfrm>
          <a:prstGeom prst="rect">
            <a:avLst/>
          </a:prstGeom>
          <a:noFill/>
          <a:ln w="9525">
            <a:noFill/>
            <a:miter lim="800000"/>
            <a:headEnd/>
            <a:tailEnd/>
          </a:ln>
          <a:effectLst/>
        </p:spPr>
      </p:pic>
      <p:sp>
        <p:nvSpPr>
          <p:cNvPr id="15" name="TextBox 14"/>
          <p:cNvSpPr txBox="1"/>
          <p:nvPr/>
        </p:nvSpPr>
        <p:spPr>
          <a:xfrm>
            <a:off x="5715008" y="5214950"/>
            <a:ext cx="2571768" cy="369332"/>
          </a:xfrm>
          <a:prstGeom prst="rect">
            <a:avLst/>
          </a:prstGeom>
          <a:noFill/>
        </p:spPr>
        <p:txBody>
          <a:bodyPr wrap="square" rtlCol="0">
            <a:spAutoFit/>
          </a:bodyPr>
          <a:lstStyle/>
          <a:p>
            <a:r>
              <a:rPr lang="en-US" altLang="zh-CN" dirty="0" smtClean="0">
                <a:solidFill>
                  <a:srgbClr val="0000FF"/>
                </a:solidFill>
              </a:rPr>
              <a:t>S/G, T/K</a:t>
            </a:r>
            <a:r>
              <a:rPr lang="zh-CN" altLang="en-US" dirty="0" smtClean="0">
                <a:solidFill>
                  <a:srgbClr val="0000FF"/>
                </a:solidFill>
              </a:rPr>
              <a:t>对调后的链环</a:t>
            </a:r>
            <a:endParaRPr lang="zh-CN" altLang="en-US" dirty="0">
              <a:solidFill>
                <a:srgbClr val="0000FF"/>
              </a:solidFill>
            </a:endParaRPr>
          </a:p>
        </p:txBody>
      </p:sp>
      <p:sp>
        <p:nvSpPr>
          <p:cNvPr id="20" name="下箭头 19"/>
          <p:cNvSpPr/>
          <p:nvPr/>
        </p:nvSpPr>
        <p:spPr bwMode="auto">
          <a:xfrm>
            <a:off x="2571736" y="3071810"/>
            <a:ext cx="357190" cy="214314"/>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1" name="下箭头 20"/>
          <p:cNvSpPr/>
          <p:nvPr/>
        </p:nvSpPr>
        <p:spPr bwMode="auto">
          <a:xfrm>
            <a:off x="2643174" y="4214818"/>
            <a:ext cx="357190" cy="214314"/>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2" name="右箭头 21"/>
          <p:cNvSpPr/>
          <p:nvPr/>
        </p:nvSpPr>
        <p:spPr bwMode="auto">
          <a:xfrm>
            <a:off x="4429124" y="5000636"/>
            <a:ext cx="357190" cy="28575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57200" y="122238"/>
            <a:ext cx="7543800" cy="877870"/>
          </a:xfrm>
        </p:spPr>
        <p:txBody>
          <a:bodyPr/>
          <a:lstStyle/>
          <a:p>
            <a:r>
              <a:rPr lang="en-US" altLang="zh-CN" sz="4000" dirty="0" smtClean="0">
                <a:latin typeface="Copperplate Gothic Bold" pitchFamily="34" charset="0"/>
              </a:rPr>
              <a:t>2.5 Cracking the enigma</a:t>
            </a:r>
            <a:endParaRPr lang="zh-CN" altLang="en-US" dirty="0"/>
          </a:p>
        </p:txBody>
      </p:sp>
      <p:pic>
        <p:nvPicPr>
          <p:cNvPr id="239619" name="Picture 3"/>
          <p:cNvPicPr>
            <a:picLocks noGrp="1" noChangeAspect="1" noChangeArrowheads="1"/>
          </p:cNvPicPr>
          <p:nvPr>
            <p:ph idx="1"/>
          </p:nvPr>
        </p:nvPicPr>
        <p:blipFill>
          <a:blip r:embed="rId2" cstate="print"/>
          <a:srcRect/>
          <a:stretch>
            <a:fillRect/>
          </a:stretch>
        </p:blipFill>
        <p:spPr bwMode="auto">
          <a:xfrm>
            <a:off x="7000891" y="1142984"/>
            <a:ext cx="1534779" cy="2254508"/>
          </a:xfrm>
          <a:prstGeom prst="rect">
            <a:avLst/>
          </a:prstGeom>
          <a:noFill/>
          <a:ln w="9525">
            <a:noFill/>
            <a:miter lim="800000"/>
            <a:headEnd/>
            <a:tailEnd/>
          </a:ln>
          <a:effectLst/>
        </p:spPr>
      </p:pic>
      <p:sp>
        <p:nvSpPr>
          <p:cNvPr id="13" name="内容占位符 2"/>
          <p:cNvSpPr txBox="1">
            <a:spLocks/>
          </p:cNvSpPr>
          <p:nvPr/>
        </p:nvSpPr>
        <p:spPr bwMode="auto">
          <a:xfrm>
            <a:off x="357158" y="1142984"/>
            <a:ext cx="6500858" cy="50593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Char char="l"/>
              <a:tabLst/>
              <a:defRPr/>
            </a:pP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Work by Poland</a:t>
            </a:r>
          </a:p>
          <a:p>
            <a:pPr marL="800100" lvl="1" indent="-342900" eaLnBrk="0" hangingPunct="0">
              <a:spcBef>
                <a:spcPct val="20000"/>
              </a:spcBef>
              <a:buClr>
                <a:schemeClr val="tx2"/>
              </a:buClr>
              <a:buSzPct val="70000"/>
              <a:buFont typeface="Wingdings" pitchFamily="2" charset="2"/>
              <a:buChar char="l"/>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链环模式与接线板无关   </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800100" lvl="1" indent="-342900" eaLnBrk="0" hangingPunct="0">
              <a:spcBef>
                <a:spcPct val="20000"/>
              </a:spcBef>
              <a:buClr>
                <a:schemeClr val="tx2"/>
              </a:buClr>
              <a:buSzPct val="70000"/>
              <a:buFont typeface="Wingdings" pitchFamily="2" charset="2"/>
              <a:buChar char="l"/>
            </a:pPr>
            <a:r>
              <a:rPr lang="zh-CN" altLang="en-US" sz="2400" kern="0" dirty="0" smtClean="0">
                <a:latin typeface="+mn-lt"/>
                <a:ea typeface="+mn-ea"/>
              </a:rPr>
              <a:t>建立</a:t>
            </a:r>
            <a:r>
              <a:rPr lang="en-US" altLang="zh-CN" sz="2400" kern="0" dirty="0" smtClean="0">
                <a:latin typeface="+mn-lt"/>
                <a:ea typeface="+mn-ea"/>
              </a:rPr>
              <a:t>DK</a:t>
            </a:r>
            <a:r>
              <a:rPr lang="zh-CN" altLang="en-US" sz="2400" kern="0" dirty="0" smtClean="0">
                <a:latin typeface="+mn-lt"/>
                <a:ea typeface="+mn-ea"/>
              </a:rPr>
              <a:t>特征库 </a:t>
            </a:r>
            <a:r>
              <a:rPr lang="en-US" altLang="zh-CN" sz="2400" kern="0" dirty="0" smtClean="0">
                <a:latin typeface="+mn-lt"/>
                <a:ea typeface="+mn-ea"/>
              </a:rPr>
              <a:t>e.g.</a:t>
            </a:r>
            <a:r>
              <a:rPr lang="zh-CN" altLang="en-US" sz="2400" kern="0" dirty="0" smtClean="0">
                <a:latin typeface="+mn-lt"/>
                <a:ea typeface="+mn-ea"/>
              </a:rPr>
              <a:t>某个</a:t>
            </a:r>
            <a:r>
              <a:rPr lang="en-US" altLang="zh-CN" sz="2400" kern="0" dirty="0" smtClean="0">
                <a:latin typeface="+mn-lt"/>
                <a:ea typeface="+mn-ea"/>
              </a:rPr>
              <a:t>DK  </a:t>
            </a:r>
            <a:r>
              <a:rPr lang="zh-CN" altLang="en-US" sz="2400" kern="0" dirty="0" smtClean="0">
                <a:latin typeface="+mn-lt"/>
                <a:ea typeface="+mn-ea"/>
              </a:rPr>
              <a:t>（</a:t>
            </a:r>
            <a:r>
              <a:rPr lang="en-US" altLang="zh-CN" sz="2400" kern="0" dirty="0" smtClean="0">
                <a:latin typeface="+mn-lt"/>
                <a:ea typeface="+mn-ea"/>
              </a:rPr>
              <a:t>17576</a:t>
            </a:r>
            <a:r>
              <a:rPr lang="zh-CN" altLang="en-US" sz="2400" kern="0" dirty="0" smtClean="0">
                <a:latin typeface="+mn-lt"/>
                <a:ea typeface="+mn-ea"/>
              </a:rPr>
              <a:t>个）</a:t>
            </a:r>
            <a:endParaRPr lang="en-US" altLang="zh-CN" sz="2400" kern="0" dirty="0" smtClean="0">
              <a:latin typeface="+mn-lt"/>
              <a:ea typeface="+mn-ea"/>
            </a:endParaRPr>
          </a:p>
          <a:p>
            <a:pPr marL="800100" lvl="1" indent="-342900" eaLnBrk="0" hangingPunct="0">
              <a:spcBef>
                <a:spcPct val="20000"/>
              </a:spcBef>
              <a:buClr>
                <a:schemeClr val="tx2"/>
              </a:buClr>
              <a:buSzPct val="70000"/>
              <a:buFont typeface="Wingdings" pitchFamily="2" charset="2"/>
              <a:buChar char="l"/>
            </a:pP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800100" lvl="1" indent="-342900" eaLnBrk="0" hangingPunct="0">
              <a:spcBef>
                <a:spcPct val="20000"/>
              </a:spcBef>
              <a:buClr>
                <a:schemeClr val="tx2"/>
              </a:buClr>
              <a:buSzPct val="70000"/>
              <a:buFont typeface="Wingdings" pitchFamily="2" charset="2"/>
              <a:buChar char="l"/>
            </a:pPr>
            <a:endParaRPr lang="en-US" altLang="zh-CN" sz="2400" kern="0" dirty="0" smtClean="0">
              <a:latin typeface="+mn-lt"/>
              <a:ea typeface="+mn-ea"/>
            </a:endParaRPr>
          </a:p>
          <a:p>
            <a:pPr marL="800100" lvl="1" indent="-342900" eaLnBrk="0" hangingPunct="0">
              <a:spcBef>
                <a:spcPct val="20000"/>
              </a:spcBef>
              <a:buClr>
                <a:schemeClr val="tx2"/>
              </a:buClr>
              <a:buSzPct val="70000"/>
              <a:buFont typeface="Wingdings" pitchFamily="2" charset="2"/>
              <a:buChar char="l"/>
            </a:pP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800100" lvl="1" indent="-342900" eaLnBrk="0" hangingPunct="0">
              <a:spcBef>
                <a:spcPct val="20000"/>
              </a:spcBef>
              <a:buClr>
                <a:schemeClr val="tx2"/>
              </a:buClr>
              <a:buSzPct val="70000"/>
              <a:buFont typeface="Wingdings" pitchFamily="2" charset="2"/>
              <a:buChar char="l"/>
            </a:pPr>
            <a:r>
              <a:rPr lang="zh-CN" altLang="en-US" sz="2400" kern="0" dirty="0" smtClean="0">
                <a:latin typeface="+mn-lt"/>
                <a:ea typeface="+mn-ea"/>
              </a:rPr>
              <a:t>测试接线板设置  </a:t>
            </a:r>
            <a:r>
              <a:rPr lang="en-US" altLang="zh-CN" sz="2400" kern="0" dirty="0" smtClean="0">
                <a:latin typeface="+mn-lt"/>
                <a:ea typeface="+mn-ea"/>
              </a:rPr>
              <a:t>e.g.</a:t>
            </a:r>
          </a:p>
          <a:p>
            <a:pPr marL="800100" lvl="1" indent="-342900" eaLnBrk="0" hangingPunct="0">
              <a:spcBef>
                <a:spcPct val="20000"/>
              </a:spcBef>
              <a:buClr>
                <a:schemeClr val="tx2"/>
              </a:buClr>
              <a:buSzPct val="70000"/>
            </a:pPr>
            <a:r>
              <a:rPr lang="en-US" altLang="zh-CN" sz="2400" kern="0" dirty="0" smtClean="0">
                <a:latin typeface="+mn-lt"/>
                <a:ea typeface="+mn-ea"/>
              </a:rPr>
              <a:t>     </a:t>
            </a:r>
            <a:r>
              <a:rPr lang="en-US" altLang="zh-CN" sz="2400" kern="0" dirty="0" err="1" smtClean="0">
                <a:latin typeface="+mn-lt"/>
                <a:ea typeface="+mn-ea"/>
              </a:rPr>
              <a:t>alliveinbelrin</a:t>
            </a:r>
            <a:r>
              <a:rPr lang="en-US" altLang="zh-CN" sz="2400" kern="0" dirty="0" err="1" smtClean="0">
                <a:latin typeface="+mn-lt"/>
                <a:ea typeface="+mn-ea"/>
                <a:sym typeface="Wingdings" pitchFamily="2" charset="2"/>
              </a:rPr>
              <a:t>arrive</a:t>
            </a:r>
            <a:r>
              <a:rPr lang="en-US" altLang="zh-CN" sz="2400" kern="0" dirty="0" smtClean="0">
                <a:latin typeface="+mn-lt"/>
                <a:ea typeface="+mn-ea"/>
                <a:sym typeface="Wingdings" pitchFamily="2" charset="2"/>
              </a:rPr>
              <a:t> in Berlin R/L</a:t>
            </a:r>
            <a:endParaRPr lang="en-US" altLang="zh-CN" sz="2400" kern="0" dirty="0" smtClean="0">
              <a:latin typeface="+mn-lt"/>
              <a:ea typeface="+mn-ea"/>
            </a:endParaRPr>
          </a:p>
          <a:p>
            <a:pPr marL="800100" lvl="1" indent="-342900" eaLnBrk="0" hangingPunct="0">
              <a:spcBef>
                <a:spcPct val="20000"/>
              </a:spcBef>
              <a:buClr>
                <a:schemeClr val="tx2"/>
              </a:buClr>
              <a:buSzPct val="70000"/>
              <a:buFont typeface="Wingdings" pitchFamily="2" charset="2"/>
              <a:buChar char="l"/>
            </a:pPr>
            <a:r>
              <a:rPr lang="zh-CN" altLang="en-US" sz="2400" kern="0" dirty="0" smtClean="0">
                <a:latin typeface="+mn-lt"/>
                <a:ea typeface="+mn-ea"/>
              </a:rPr>
              <a:t>总结：通过</a:t>
            </a:r>
            <a:r>
              <a:rPr lang="en-US" altLang="zh-CN" sz="2400" kern="0" dirty="0" smtClean="0">
                <a:latin typeface="+mn-lt"/>
                <a:ea typeface="+mn-ea"/>
              </a:rPr>
              <a:t>DK</a:t>
            </a:r>
            <a:r>
              <a:rPr lang="zh-CN" altLang="en-US" sz="2400" kern="0" dirty="0" smtClean="0">
                <a:latin typeface="+mn-lt"/>
                <a:ea typeface="+mn-ea"/>
              </a:rPr>
              <a:t>特征库将编码器</a:t>
            </a:r>
            <a:r>
              <a:rPr lang="zh-CN" altLang="en-US" sz="2400" kern="0" dirty="0" smtClean="0">
                <a:latin typeface="+mn-lt"/>
                <a:ea typeface="+mn-ea"/>
              </a:rPr>
              <a:t>设置与接线板</a:t>
            </a:r>
            <a:r>
              <a:rPr lang="zh-CN" altLang="en-US" sz="2400" kern="0" dirty="0" smtClean="0">
                <a:latin typeface="+mn-lt"/>
                <a:ea typeface="+mn-ea"/>
              </a:rPr>
              <a:t>设置分离，独立破解，极大地降低复杂度</a:t>
            </a:r>
            <a:endParaRPr lang="en-US" altLang="zh-CN" sz="2400" kern="0" dirty="0" smtClean="0">
              <a:latin typeface="+mn-lt"/>
              <a:ea typeface="+mn-ea"/>
            </a:endParaRPr>
          </a:p>
          <a:p>
            <a:pPr marL="800100" lvl="1" indent="-342900" eaLnBrk="0" hangingPunct="0">
              <a:spcBef>
                <a:spcPct val="20000"/>
              </a:spcBef>
              <a:buClr>
                <a:schemeClr val="tx2"/>
              </a:buClr>
              <a:buSzPct val="70000"/>
            </a:pPr>
            <a:r>
              <a:rPr kumimoji="0" lang="en-US" altLang="zh-CN" sz="2400" b="0" i="0" u="none" strike="noStrike" kern="0" cap="none" spc="0" normalizeH="0" noProof="0" dirty="0" smtClean="0">
                <a:ln>
                  <a:noFill/>
                </a:ln>
                <a:solidFill>
                  <a:schemeClr val="tx1"/>
                </a:solidFill>
                <a:effectLst/>
                <a:uLnTx/>
                <a:uFillTx/>
                <a:latin typeface="+mn-lt"/>
                <a:ea typeface="+mn-ea"/>
                <a:cs typeface="+mn-cs"/>
              </a:rPr>
              <a:t>    </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241666" name="Picture 2"/>
          <p:cNvPicPr>
            <a:picLocks noChangeAspect="1" noChangeArrowheads="1"/>
          </p:cNvPicPr>
          <p:nvPr/>
        </p:nvPicPr>
        <p:blipFill>
          <a:blip r:embed="rId3" cstate="print"/>
          <a:srcRect/>
          <a:stretch>
            <a:fillRect/>
          </a:stretch>
        </p:blipFill>
        <p:spPr bwMode="auto">
          <a:xfrm>
            <a:off x="1214414" y="2571744"/>
            <a:ext cx="4929222" cy="915903"/>
          </a:xfrm>
          <a:prstGeom prst="rect">
            <a:avLst/>
          </a:prstGeom>
          <a:noFill/>
          <a:ln w="9525">
            <a:noFill/>
            <a:miter lim="800000"/>
            <a:headEnd/>
            <a:tailEnd/>
          </a:ln>
          <a:effectLst/>
        </p:spPr>
      </p:pic>
      <p:sp>
        <p:nvSpPr>
          <p:cNvPr id="23" name="右箭头 22"/>
          <p:cNvSpPr/>
          <p:nvPr/>
        </p:nvSpPr>
        <p:spPr bwMode="auto">
          <a:xfrm>
            <a:off x="6429388" y="4214818"/>
            <a:ext cx="500066" cy="35719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4" name="矩形 23"/>
          <p:cNvSpPr/>
          <p:nvPr/>
        </p:nvSpPr>
        <p:spPr>
          <a:xfrm>
            <a:off x="6528583" y="4071942"/>
            <a:ext cx="2686887" cy="646331"/>
          </a:xfrm>
          <a:prstGeom prst="rect">
            <a:avLst/>
          </a:prstGeom>
        </p:spPr>
        <p:txBody>
          <a:bodyPr wrap="square">
            <a:spAutoFit/>
          </a:bodyPr>
          <a:lstStyle/>
          <a:p>
            <a:pPr marL="800100" lvl="1" indent="-342900" eaLnBrk="0" hangingPunct="0">
              <a:spcBef>
                <a:spcPct val="20000"/>
              </a:spcBef>
              <a:buClr>
                <a:schemeClr val="tx2"/>
              </a:buClr>
              <a:buSzPct val="70000"/>
            </a:pPr>
            <a:r>
              <a:rPr lang="en-US" altLang="zh-CN" sz="3600" kern="0" dirty="0" smtClean="0">
                <a:solidFill>
                  <a:srgbClr val="0000FF"/>
                </a:solidFill>
                <a:latin typeface="Algerian" pitchFamily="82" charset="0"/>
              </a:rPr>
              <a:t>bombes</a:t>
            </a:r>
            <a:endParaRPr lang="en-US" altLang="zh-CN" sz="2400" kern="0" dirty="0" smtClean="0">
              <a:solidFill>
                <a:srgbClr val="0000FF"/>
              </a:solidFill>
              <a:latin typeface="Algerian" pitchFamily="82" charset="0"/>
            </a:endParaRPr>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57200" y="122238"/>
            <a:ext cx="7543800" cy="877870"/>
          </a:xfrm>
        </p:spPr>
        <p:txBody>
          <a:bodyPr/>
          <a:lstStyle/>
          <a:p>
            <a:r>
              <a:rPr lang="en-US" altLang="zh-CN" sz="4000" dirty="0" smtClean="0">
                <a:latin typeface="Copperplate Gothic Bold" pitchFamily="34" charset="0"/>
              </a:rPr>
              <a:t>2.5 Cracking the enigma</a:t>
            </a:r>
            <a:endParaRPr lang="zh-CN" altLang="en-US" dirty="0"/>
          </a:p>
        </p:txBody>
      </p:sp>
      <p:sp>
        <p:nvSpPr>
          <p:cNvPr id="13" name="内容占位符 2"/>
          <p:cNvSpPr txBox="1">
            <a:spLocks/>
          </p:cNvSpPr>
          <p:nvPr/>
        </p:nvSpPr>
        <p:spPr bwMode="auto">
          <a:xfrm>
            <a:off x="357158" y="1142984"/>
            <a:ext cx="6500858" cy="50593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Char char="l"/>
              <a:tabLst/>
              <a:defRPr/>
            </a:pP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800100" lvl="1" indent="-342900" eaLnBrk="0" hangingPunct="0">
              <a:spcBef>
                <a:spcPct val="20000"/>
              </a:spcBef>
              <a:buClr>
                <a:schemeClr val="tx2"/>
              </a:buClr>
              <a:buSzPct val="70000"/>
            </a:pPr>
            <a:r>
              <a:rPr kumimoji="0" lang="en-US" altLang="zh-CN" sz="2400" b="0" i="0" u="none" strike="noStrike" kern="0" cap="none" spc="0" normalizeH="0" noProof="0" dirty="0" smtClean="0">
                <a:ln>
                  <a:noFill/>
                </a:ln>
                <a:solidFill>
                  <a:schemeClr val="tx1"/>
                </a:solidFill>
                <a:effectLst/>
                <a:uLnTx/>
                <a:uFillTx/>
                <a:latin typeface="+mn-lt"/>
                <a:ea typeface="+mn-ea"/>
                <a:cs typeface="+mn-cs"/>
              </a:rPr>
              <a:t>    </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12" name="内容占位符 2"/>
          <p:cNvSpPr txBox="1">
            <a:spLocks/>
          </p:cNvSpPr>
          <p:nvPr/>
        </p:nvSpPr>
        <p:spPr bwMode="auto">
          <a:xfrm>
            <a:off x="509558" y="1295384"/>
            <a:ext cx="8205846" cy="50593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Char char="l"/>
              <a:tabLst/>
              <a:defRPr/>
            </a:pP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Work by Britain</a:t>
            </a:r>
          </a:p>
          <a:p>
            <a:pPr marL="800100" lvl="1" indent="-342900" eaLnBrk="0" hangingPunct="0">
              <a:spcBef>
                <a:spcPct val="20000"/>
              </a:spcBef>
              <a:buClr>
                <a:schemeClr val="tx2"/>
              </a:buClr>
              <a:buSzPct val="70000"/>
              <a:buFont typeface="Wingdings" pitchFamily="2" charset="2"/>
              <a:buChar char="l"/>
            </a:pPr>
            <a:r>
              <a:rPr lang="en-US" altLang="zh-CN" sz="2400" kern="0" dirty="0" smtClean="0">
                <a:latin typeface="+mn-lt"/>
                <a:ea typeface="+mn-ea"/>
              </a:rPr>
              <a:t>In Dec.1938    Increased security</a:t>
            </a:r>
          </a:p>
          <a:p>
            <a:pPr marL="800100" lvl="1" indent="-342900" eaLnBrk="0" hangingPunct="0">
              <a:spcBef>
                <a:spcPct val="20000"/>
              </a:spcBef>
              <a:buClr>
                <a:schemeClr val="tx2"/>
              </a:buClr>
              <a:buSzPct val="70000"/>
            </a:pPr>
            <a:r>
              <a:rPr lang="en-US" altLang="zh-CN" sz="2400" kern="0" dirty="0" smtClean="0">
                <a:latin typeface="+mn-lt"/>
                <a:ea typeface="+mn-ea"/>
              </a:rPr>
              <a:t>    </a:t>
            </a:r>
            <a:r>
              <a:rPr lang="en-US" altLang="zh-CN" sz="2400" kern="0" dirty="0" smtClean="0">
                <a:latin typeface="+mn-lt"/>
                <a:ea typeface="+mn-ea"/>
                <a:sym typeface="Wingdings" pitchFamily="2" charset="2"/>
              </a:rPr>
              <a:t></a:t>
            </a:r>
            <a:r>
              <a:rPr lang="en-US" altLang="zh-CN" sz="2400" kern="0" dirty="0" smtClean="0">
                <a:latin typeface="+mn-lt"/>
                <a:ea typeface="+mn-ea"/>
              </a:rPr>
              <a:t>5</a:t>
            </a:r>
            <a:r>
              <a:rPr lang="zh-CN" altLang="en-US" sz="2400" kern="0" dirty="0" smtClean="0">
                <a:latin typeface="+mn-lt"/>
                <a:ea typeface="+mn-ea"/>
              </a:rPr>
              <a:t>个编码器 ：</a:t>
            </a:r>
            <a:r>
              <a:rPr lang="en-US" altLang="zh-CN" sz="2400" kern="0" dirty="0" smtClean="0">
                <a:latin typeface="+mn-lt"/>
                <a:ea typeface="+mn-ea"/>
              </a:rPr>
              <a:t>60</a:t>
            </a:r>
            <a:r>
              <a:rPr lang="zh-CN" altLang="en-US" sz="2400" kern="0" dirty="0" smtClean="0">
                <a:latin typeface="+mn-lt"/>
                <a:ea typeface="+mn-ea"/>
              </a:rPr>
              <a:t>种排列</a:t>
            </a:r>
            <a:endParaRPr lang="en-US" altLang="zh-CN" sz="2400" kern="0" dirty="0" smtClean="0">
              <a:latin typeface="+mn-lt"/>
              <a:ea typeface="+mn-ea"/>
            </a:endParaRPr>
          </a:p>
          <a:p>
            <a:pPr marL="800100" lvl="1" indent="-342900" eaLnBrk="0" hangingPunct="0">
              <a:spcBef>
                <a:spcPct val="20000"/>
              </a:spcBef>
              <a:buClr>
                <a:schemeClr val="tx2"/>
              </a:buClr>
              <a:buSzPct val="70000"/>
            </a:pPr>
            <a:r>
              <a:rPr lang="zh-CN" altLang="en-US" sz="2400" kern="0" dirty="0" smtClean="0">
                <a:latin typeface="+mn-lt"/>
                <a:ea typeface="+mn-ea"/>
              </a:rPr>
              <a:t>    </a:t>
            </a:r>
            <a:r>
              <a:rPr lang="en-US" altLang="zh-CN" sz="2400" kern="0" dirty="0" smtClean="0">
                <a:latin typeface="+mn-lt"/>
                <a:ea typeface="+mn-ea"/>
                <a:sym typeface="Wingdings" pitchFamily="2" charset="2"/>
              </a:rPr>
              <a:t></a:t>
            </a:r>
            <a:r>
              <a:rPr lang="zh-CN" altLang="en-US" sz="2400" kern="0" dirty="0" smtClean="0">
                <a:latin typeface="+mn-lt"/>
                <a:ea typeface="+mn-ea"/>
              </a:rPr>
              <a:t>接线板：</a:t>
            </a:r>
            <a:r>
              <a:rPr lang="en-US" altLang="zh-CN" sz="2400" kern="0" dirty="0" smtClean="0">
                <a:latin typeface="+mn-lt"/>
                <a:ea typeface="+mn-ea"/>
              </a:rPr>
              <a:t>10</a:t>
            </a:r>
            <a:r>
              <a:rPr lang="zh-CN" altLang="en-US" sz="2400" kern="0" dirty="0" smtClean="0">
                <a:latin typeface="+mn-lt"/>
                <a:ea typeface="+mn-ea"/>
              </a:rPr>
              <a:t>对字母对调 </a:t>
            </a:r>
            <a:endParaRPr lang="en-US" altLang="zh-CN" sz="2400" kern="0" dirty="0" smtClean="0">
              <a:latin typeface="+mn-lt"/>
              <a:ea typeface="+mn-ea"/>
            </a:endParaRPr>
          </a:p>
          <a:p>
            <a:pPr marL="800100" lvl="1" indent="-342900" eaLnBrk="0" hangingPunct="0">
              <a:spcBef>
                <a:spcPct val="20000"/>
              </a:spcBef>
              <a:buClr>
                <a:schemeClr val="tx2"/>
              </a:buClr>
              <a:buSzPct val="70000"/>
              <a:buFont typeface="Wingdings" pitchFamily="2" charset="2"/>
              <a:buChar char="l"/>
            </a:pP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800100" lvl="1" indent="-342900" eaLnBrk="0" hangingPunct="0">
              <a:spcBef>
                <a:spcPct val="20000"/>
              </a:spcBef>
              <a:buClr>
                <a:schemeClr val="tx2"/>
              </a:buClr>
              <a:buSzPct val="70000"/>
            </a:pPr>
            <a:r>
              <a:rPr lang="zh-CN" altLang="en-US" sz="2400" kern="0" dirty="0" smtClean="0">
                <a:latin typeface="+mn-lt"/>
                <a:ea typeface="+mn-ea"/>
              </a:rPr>
              <a:t>    总秘钥数：</a:t>
            </a:r>
            <a:r>
              <a:rPr lang="en-US" altLang="zh-CN" sz="2400" kern="0" dirty="0" smtClean="0">
                <a:latin typeface="+mn-lt"/>
                <a:ea typeface="+mn-ea"/>
              </a:rPr>
              <a:t>159,000,000,000,000,000,000</a:t>
            </a:r>
          </a:p>
          <a:p>
            <a:pPr marL="800100" lvl="1" indent="-342900" eaLnBrk="0" hangingPunct="0">
              <a:spcBef>
                <a:spcPct val="20000"/>
              </a:spcBef>
              <a:buClr>
                <a:schemeClr val="tx2"/>
              </a:buClr>
              <a:buSzPct val="70000"/>
              <a:buFont typeface="Wingdings" pitchFamily="2" charset="2"/>
              <a:buChar char="l"/>
            </a:pP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Polish</a:t>
            </a:r>
            <a:r>
              <a:rPr kumimoji="0" lang="en-US" altLang="zh-CN" sz="2400" b="0" i="0" u="none" strike="noStrike" kern="0" cap="none" spc="0" normalizeH="0" noProof="0" dirty="0" smtClean="0">
                <a:ln>
                  <a:noFill/>
                </a:ln>
                <a:solidFill>
                  <a:schemeClr val="tx1"/>
                </a:solidFill>
                <a:effectLst/>
                <a:uLnTx/>
                <a:uFillTx/>
                <a:latin typeface="+mn-lt"/>
                <a:ea typeface="+mn-ea"/>
                <a:cs typeface="+mn-cs"/>
              </a:rPr>
              <a:t> </a:t>
            </a:r>
            <a:r>
              <a:rPr kumimoji="0" lang="en-US" altLang="zh-CN" sz="2400" b="0" i="0" u="none" strike="noStrike" kern="0" cap="none" spc="0" normalizeH="0" noProof="0" dirty="0" err="1" smtClean="0">
                <a:ln>
                  <a:noFill/>
                </a:ln>
                <a:solidFill>
                  <a:schemeClr val="tx1"/>
                </a:solidFill>
                <a:effectLst/>
                <a:uLnTx/>
                <a:uFillTx/>
                <a:latin typeface="+mn-lt"/>
                <a:ea typeface="+mn-ea"/>
                <a:cs typeface="+mn-cs"/>
              </a:rPr>
              <a:t>bombes</a:t>
            </a:r>
            <a:r>
              <a:rPr kumimoji="0" lang="en-US" altLang="zh-CN" sz="2400" b="0" i="0" u="none" strike="noStrike" kern="0" cap="none" spc="0" normalizeH="0" baseline="0" noProof="0" dirty="0" err="1" smtClean="0">
                <a:ln>
                  <a:noFill/>
                </a:ln>
                <a:solidFill>
                  <a:schemeClr val="tx1"/>
                </a:solidFill>
                <a:effectLst/>
                <a:uLnTx/>
                <a:uFillTx/>
                <a:latin typeface="+mn-lt"/>
                <a:ea typeface="+mn-ea"/>
                <a:cs typeface="+mn-cs"/>
                <a:sym typeface="Wingdings" pitchFamily="2" charset="2"/>
              </a:rPr>
              <a:t>France</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sym typeface="Wingdings" pitchFamily="2" charset="2"/>
              </a:rPr>
              <a:t>/</a:t>
            </a:r>
            <a:r>
              <a:rPr kumimoji="0" lang="en-US" altLang="zh-CN" sz="2400" b="0" i="0" u="none" strike="noStrike" kern="0" cap="none" spc="0" normalizeH="0" noProof="0" dirty="0" smtClean="0">
                <a:ln>
                  <a:noFill/>
                </a:ln>
                <a:solidFill>
                  <a:schemeClr val="tx1"/>
                </a:solidFill>
                <a:effectLst/>
                <a:uLnTx/>
                <a:uFillTx/>
                <a:latin typeface="+mn-lt"/>
                <a:ea typeface="+mn-ea"/>
                <a:cs typeface="+mn-cs"/>
                <a:sym typeface="Wingdings" pitchFamily="2" charset="2"/>
              </a:rPr>
              <a:t> Britain ( Polish Langer)</a:t>
            </a:r>
          </a:p>
          <a:p>
            <a:pPr marL="800100" lvl="1" indent="-342900" eaLnBrk="0" hangingPunct="0">
              <a:spcBef>
                <a:spcPct val="20000"/>
              </a:spcBef>
              <a:buClr>
                <a:schemeClr val="tx2"/>
              </a:buClr>
              <a:buSzPct val="70000"/>
              <a:buFont typeface="Wingdings" pitchFamily="2" charset="2"/>
              <a:buChar char="l"/>
            </a:pPr>
            <a:r>
              <a:rPr lang="en-US" altLang="zh-CN" sz="2400" kern="0" baseline="0" dirty="0" smtClean="0">
                <a:latin typeface="+mn-lt"/>
                <a:ea typeface="+mn-ea"/>
                <a:sym typeface="Wingdings" pitchFamily="2" charset="2"/>
              </a:rPr>
              <a:t>Alan Turing</a:t>
            </a:r>
          </a:p>
          <a:p>
            <a:pPr marL="800100" lvl="1" indent="-342900" eaLnBrk="0" hangingPunct="0">
              <a:spcBef>
                <a:spcPct val="20000"/>
              </a:spcBef>
              <a:buClr>
                <a:schemeClr val="tx2"/>
              </a:buClr>
              <a:buSzPct val="70000"/>
            </a:pPr>
            <a:r>
              <a:rPr kumimoji="0" lang="en-US" altLang="zh-CN" sz="2400" b="0" i="0" u="none" strike="noStrike" kern="0" cap="none" spc="0" normalizeH="0" noProof="0" dirty="0" smtClean="0">
                <a:ln>
                  <a:noFill/>
                </a:ln>
                <a:solidFill>
                  <a:schemeClr val="tx1"/>
                </a:solidFill>
                <a:effectLst/>
                <a:uLnTx/>
                <a:uFillTx/>
                <a:latin typeface="+mn-lt"/>
                <a:ea typeface="+mn-ea"/>
                <a:cs typeface="+mn-cs"/>
                <a:sym typeface="Wingdings" pitchFamily="2" charset="2"/>
              </a:rPr>
              <a:t>    Born </a:t>
            </a:r>
            <a:r>
              <a:rPr lang="en-US" altLang="zh-CN" sz="2400" kern="0" dirty="0" smtClean="0">
                <a:latin typeface="+mn-lt"/>
                <a:ea typeface="+mn-ea"/>
                <a:sym typeface="Wingdings" pitchFamily="2" charset="2"/>
              </a:rPr>
              <a:t>on </a:t>
            </a:r>
            <a:r>
              <a:rPr kumimoji="0" lang="en-US" altLang="zh-CN" sz="2400" b="0" i="0" u="none" strike="noStrike" kern="0" cap="none" spc="0" normalizeH="0" noProof="0" dirty="0" smtClean="0">
                <a:ln>
                  <a:noFill/>
                </a:ln>
                <a:solidFill>
                  <a:schemeClr val="tx1"/>
                </a:solidFill>
                <a:effectLst/>
                <a:uLnTx/>
                <a:uFillTx/>
                <a:latin typeface="+mn-lt"/>
                <a:ea typeface="+mn-ea"/>
                <a:cs typeface="+mn-cs"/>
                <a:sym typeface="Wingdings" pitchFamily="2" charset="2"/>
              </a:rPr>
              <a:t>Jun 23,1912/with grandma/</a:t>
            </a:r>
            <a:r>
              <a:rPr kumimoji="0" lang="en-US" altLang="zh-CN" sz="2400" b="0" i="0" u="none" strike="noStrike" kern="0" cap="none" spc="0" normalizeH="0" noProof="0" dirty="0" err="1" smtClean="0">
                <a:ln>
                  <a:noFill/>
                </a:ln>
                <a:solidFill>
                  <a:schemeClr val="tx1"/>
                </a:solidFill>
                <a:effectLst/>
                <a:uLnTx/>
                <a:uFillTx/>
                <a:latin typeface="+mn-lt"/>
                <a:ea typeface="+mn-ea"/>
                <a:cs typeface="+mn-cs"/>
                <a:sym typeface="Wingdings" pitchFamily="2" charset="2"/>
              </a:rPr>
              <a:t>Sherborne</a:t>
            </a:r>
            <a:r>
              <a:rPr kumimoji="0" lang="en-US" altLang="zh-CN" sz="2400" b="0" i="0" u="none" strike="noStrike" kern="0" cap="none" spc="0" normalizeH="0" noProof="0" dirty="0" smtClean="0">
                <a:ln>
                  <a:noFill/>
                </a:ln>
                <a:solidFill>
                  <a:schemeClr val="tx1"/>
                </a:solidFill>
                <a:effectLst/>
                <a:uLnTx/>
                <a:uFillTx/>
                <a:latin typeface="+mn-lt"/>
                <a:ea typeface="+mn-ea"/>
                <a:cs typeface="+mn-cs"/>
                <a:sym typeface="Wingdings" pitchFamily="2" charset="2"/>
              </a:rPr>
              <a:t> school in 1926/ King’s College, Cambridge in 1931Turing machine for Decidability</a:t>
            </a:r>
          </a:p>
          <a:p>
            <a:pPr marL="800100" lvl="1" indent="-342900" eaLnBrk="0" hangingPunct="0">
              <a:spcBef>
                <a:spcPct val="20000"/>
              </a:spcBef>
              <a:buClr>
                <a:schemeClr val="tx2"/>
              </a:buClr>
              <a:buSzPct val="70000"/>
              <a:buFont typeface="Wingdings" pitchFamily="2" charset="2"/>
              <a:buChar char="l"/>
            </a:pP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800100" lvl="1" indent="-342900" eaLnBrk="0" hangingPunct="0">
              <a:spcBef>
                <a:spcPct val="20000"/>
              </a:spcBef>
              <a:buClr>
                <a:schemeClr val="tx2"/>
              </a:buClr>
              <a:buSzPct val="70000"/>
            </a:pPr>
            <a:r>
              <a:rPr kumimoji="0" lang="en-US" altLang="zh-CN" sz="2400" b="0" i="0" u="none" strike="noStrike" kern="0" cap="none" spc="0" normalizeH="0" noProof="0" dirty="0" smtClean="0">
                <a:ln>
                  <a:noFill/>
                </a:ln>
                <a:solidFill>
                  <a:schemeClr val="tx1"/>
                </a:solidFill>
                <a:effectLst/>
                <a:uLnTx/>
                <a:uFillTx/>
                <a:latin typeface="+mn-lt"/>
                <a:ea typeface="+mn-ea"/>
                <a:cs typeface="+mn-cs"/>
              </a:rPr>
              <a:t>    </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p:txBody>
      </p:sp>
      <p:graphicFrame>
        <p:nvGraphicFramePr>
          <p:cNvPr id="242690" name="Object 2"/>
          <p:cNvGraphicFramePr>
            <a:graphicFrameLocks noChangeAspect="1"/>
          </p:cNvGraphicFramePr>
          <p:nvPr/>
        </p:nvGraphicFramePr>
        <p:xfrm>
          <a:off x="1500166" y="3071810"/>
          <a:ext cx="5294313" cy="377825"/>
        </p:xfrm>
        <a:graphic>
          <a:graphicData uri="http://schemas.openxmlformats.org/presentationml/2006/ole">
            <p:oleObj spid="_x0000_s4098" name="公式" r:id="rId3" imgW="2184120" imgH="228600" progId="Equation.3">
              <p:embed/>
            </p:oleObj>
          </a:graphicData>
        </a:graphic>
      </p:graphicFrame>
      <p:pic>
        <p:nvPicPr>
          <p:cNvPr id="17" name="Picture 2"/>
          <p:cNvPicPr>
            <a:picLocks noGrp="1" noChangeAspect="1" noChangeArrowheads="1"/>
          </p:cNvPicPr>
          <p:nvPr>
            <p:ph idx="1"/>
          </p:nvPr>
        </p:nvPicPr>
        <p:blipFill>
          <a:blip r:embed="rId4" cstate="print"/>
          <a:srcRect/>
          <a:stretch>
            <a:fillRect/>
          </a:stretch>
        </p:blipFill>
        <p:spPr bwMode="auto">
          <a:xfrm>
            <a:off x="6793733" y="928670"/>
            <a:ext cx="1993109" cy="2643206"/>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57200" y="122238"/>
            <a:ext cx="7543800" cy="877870"/>
          </a:xfrm>
        </p:spPr>
        <p:txBody>
          <a:bodyPr/>
          <a:lstStyle/>
          <a:p>
            <a:r>
              <a:rPr lang="en-US" altLang="zh-CN" sz="4000" dirty="0" smtClean="0">
                <a:latin typeface="Copperplate Gothic Bold" pitchFamily="34" charset="0"/>
              </a:rPr>
              <a:t>2.5 Cracking the enigma</a:t>
            </a:r>
            <a:endParaRPr lang="zh-CN" altLang="en-US" dirty="0"/>
          </a:p>
        </p:txBody>
      </p:sp>
      <p:sp>
        <p:nvSpPr>
          <p:cNvPr id="13" name="内容占位符 2"/>
          <p:cNvSpPr txBox="1">
            <a:spLocks/>
          </p:cNvSpPr>
          <p:nvPr/>
        </p:nvSpPr>
        <p:spPr bwMode="auto">
          <a:xfrm>
            <a:off x="357158" y="1142984"/>
            <a:ext cx="6500858" cy="50593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Char char="l"/>
              <a:tabLst/>
              <a:defRPr/>
            </a:pP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800100" lvl="1" indent="-342900" eaLnBrk="0" hangingPunct="0">
              <a:spcBef>
                <a:spcPct val="20000"/>
              </a:spcBef>
              <a:buClr>
                <a:schemeClr val="tx2"/>
              </a:buClr>
              <a:buSzPct val="70000"/>
            </a:pPr>
            <a:r>
              <a:rPr kumimoji="0" lang="en-US" altLang="zh-CN" sz="2400" b="0" i="0" u="none" strike="noStrike" kern="0" cap="none" spc="0" normalizeH="0" noProof="0" dirty="0" smtClean="0">
                <a:ln>
                  <a:noFill/>
                </a:ln>
                <a:solidFill>
                  <a:schemeClr val="tx1"/>
                </a:solidFill>
                <a:effectLst/>
                <a:uLnTx/>
                <a:uFillTx/>
                <a:latin typeface="+mn-lt"/>
                <a:ea typeface="+mn-ea"/>
                <a:cs typeface="+mn-cs"/>
              </a:rPr>
              <a:t>    </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12" name="内容占位符 2"/>
          <p:cNvSpPr txBox="1">
            <a:spLocks/>
          </p:cNvSpPr>
          <p:nvPr/>
        </p:nvSpPr>
        <p:spPr bwMode="auto">
          <a:xfrm>
            <a:off x="509558" y="1295384"/>
            <a:ext cx="8205846" cy="50593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Char char="l"/>
              <a:tabLst/>
              <a:defRPr/>
            </a:pP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Work by Britain</a:t>
            </a:r>
          </a:p>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Char char="l"/>
              <a:tabLst/>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猜测消息明文</a:t>
            </a:r>
            <a:r>
              <a:rPr lang="zh-CN" altLang="en-US" sz="2400" kern="0" dirty="0" smtClean="0">
                <a:latin typeface="+mn-lt"/>
                <a:ea typeface="+mn-ea"/>
              </a:rPr>
              <a:t>获得明</a:t>
            </a:r>
            <a:r>
              <a:rPr lang="en-US" altLang="zh-CN" sz="2400" kern="0" dirty="0" smtClean="0">
                <a:latin typeface="+mn-lt"/>
                <a:ea typeface="+mn-ea"/>
              </a:rPr>
              <a:t>/</a:t>
            </a:r>
            <a:r>
              <a:rPr lang="zh-CN" altLang="en-US" sz="2400" kern="0" dirty="0" smtClean="0">
                <a:latin typeface="+mn-lt"/>
                <a:ea typeface="+mn-ea"/>
              </a:rPr>
              <a:t>密对照文</a:t>
            </a:r>
            <a:r>
              <a:rPr lang="en-US" altLang="zh-CN" sz="2400" kern="0" dirty="0" smtClean="0">
                <a:latin typeface="+mn-lt"/>
                <a:ea typeface="+mn-ea"/>
              </a:rPr>
              <a:t>(crib)</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 </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Pct val="70000"/>
              <a:tabLst/>
              <a:defRPr/>
            </a:pPr>
            <a:r>
              <a:rPr lang="en-US" altLang="zh-CN" sz="2400" kern="0" dirty="0" smtClean="0">
                <a:latin typeface="+mn-lt"/>
                <a:ea typeface="+mn-ea"/>
              </a:rPr>
              <a:t>    e.g.  </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wetter  in 6 </a:t>
            </a:r>
            <a:r>
              <a:rPr kumimoji="0" lang="en-US" altLang="zh-CN" sz="2400" b="0" i="0" u="none" strike="noStrike" kern="0" cap="none" spc="0" normalizeH="0" baseline="0" noProof="0" dirty="0" err="1" smtClean="0">
                <a:ln>
                  <a:noFill/>
                </a:ln>
                <a:solidFill>
                  <a:schemeClr val="tx1"/>
                </a:solidFill>
                <a:effectLst/>
                <a:uLnTx/>
                <a:uFillTx/>
                <a:latin typeface="+mn-lt"/>
                <a:ea typeface="+mn-ea"/>
                <a:cs typeface="+mn-cs"/>
              </a:rPr>
              <a:t>a.m.’s</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 message</a:t>
            </a:r>
          </a:p>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Char char="l"/>
              <a:tabLst/>
              <a:defRPr/>
            </a:pP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 </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确定</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Enigma</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设置</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Char char="l"/>
              <a:tabLst/>
              <a:defRPr/>
            </a:pPr>
            <a:endParaRPr lang="en-US" altLang="zh-CN" sz="24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Char char="l"/>
              <a:tabLst/>
              <a:defRPr/>
            </a:pP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Char char="l"/>
              <a:tabLst/>
              <a:defRPr/>
            </a:pPr>
            <a:endParaRPr lang="en-US" altLang="zh-CN" sz="24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Char char="l"/>
              <a:tabLst/>
              <a:defRPr/>
            </a:pP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Char char="l"/>
              <a:tabLst/>
              <a:defRPr/>
            </a:pPr>
            <a:endParaRPr lang="en-US" altLang="zh-CN" sz="24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Char char="l"/>
              <a:tabLst/>
              <a:defRPr/>
            </a:pPr>
            <a:r>
              <a:rPr lang="zh-CN" altLang="en-US" sz="2400" kern="0" dirty="0" smtClean="0">
                <a:latin typeface="+mn-lt"/>
                <a:ea typeface="+mn-ea"/>
              </a:rPr>
              <a:t>三台</a:t>
            </a:r>
            <a:r>
              <a:rPr lang="en-US" altLang="zh-CN" sz="2400" kern="0" dirty="0" smtClean="0">
                <a:latin typeface="+mn-lt"/>
                <a:ea typeface="+mn-ea"/>
              </a:rPr>
              <a:t>Enigma</a:t>
            </a:r>
            <a:r>
              <a:rPr lang="zh-CN" altLang="en-US" sz="2400" kern="0" dirty="0" smtClean="0">
                <a:latin typeface="+mn-lt"/>
                <a:ea typeface="+mn-ea"/>
              </a:rPr>
              <a:t>模拟上述环路，各自第一个编码器依据相对位置设定</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Pct val="70000"/>
              <a:tabLst/>
              <a:defRPr/>
            </a:pP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800100" lvl="1" indent="-342900" eaLnBrk="0" hangingPunct="0">
              <a:spcBef>
                <a:spcPct val="20000"/>
              </a:spcBef>
              <a:buClr>
                <a:schemeClr val="tx2"/>
              </a:buClr>
              <a:buSzPct val="70000"/>
              <a:buFont typeface="Wingdings" pitchFamily="2" charset="2"/>
              <a:buChar char="l"/>
            </a:pP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800100" lvl="1" indent="-342900" eaLnBrk="0" hangingPunct="0">
              <a:spcBef>
                <a:spcPct val="20000"/>
              </a:spcBef>
              <a:buClr>
                <a:schemeClr val="tx2"/>
              </a:buClr>
              <a:buSzPct val="70000"/>
            </a:pPr>
            <a:r>
              <a:rPr kumimoji="0" lang="en-US" altLang="zh-CN" sz="2400" b="0" i="0" u="none" strike="noStrike" kern="0" cap="none" spc="0" normalizeH="0" noProof="0" dirty="0" smtClean="0">
                <a:ln>
                  <a:noFill/>
                </a:ln>
                <a:solidFill>
                  <a:schemeClr val="tx1"/>
                </a:solidFill>
                <a:effectLst/>
                <a:uLnTx/>
                <a:uFillTx/>
                <a:latin typeface="+mn-lt"/>
                <a:ea typeface="+mn-ea"/>
                <a:cs typeface="+mn-cs"/>
              </a:rPr>
              <a:t>    </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17" name="Picture 2"/>
          <p:cNvPicPr>
            <a:picLocks noGrp="1" noChangeAspect="1" noChangeArrowheads="1"/>
          </p:cNvPicPr>
          <p:nvPr>
            <p:ph idx="1"/>
          </p:nvPr>
        </p:nvPicPr>
        <p:blipFill>
          <a:blip r:embed="rId2" cstate="print"/>
          <a:srcRect/>
          <a:stretch>
            <a:fillRect/>
          </a:stretch>
        </p:blipFill>
        <p:spPr bwMode="auto">
          <a:xfrm>
            <a:off x="6793733" y="928670"/>
            <a:ext cx="1993109" cy="2643206"/>
          </a:xfrm>
          <a:prstGeom prst="rect">
            <a:avLst/>
          </a:prstGeom>
          <a:noFill/>
          <a:ln w="9525">
            <a:noFill/>
            <a:miter lim="800000"/>
            <a:headEnd/>
            <a:tailEnd/>
          </a:ln>
          <a:effectLst/>
        </p:spPr>
      </p:pic>
      <p:pic>
        <p:nvPicPr>
          <p:cNvPr id="244739" name="Picture 3"/>
          <p:cNvPicPr>
            <a:picLocks noChangeAspect="1" noChangeArrowheads="1"/>
          </p:cNvPicPr>
          <p:nvPr/>
        </p:nvPicPr>
        <p:blipFill>
          <a:blip r:embed="rId3" cstate="print"/>
          <a:srcRect/>
          <a:stretch>
            <a:fillRect/>
          </a:stretch>
        </p:blipFill>
        <p:spPr bwMode="auto">
          <a:xfrm>
            <a:off x="1000100" y="3071810"/>
            <a:ext cx="3414736" cy="1928826"/>
          </a:xfrm>
          <a:prstGeom prst="rect">
            <a:avLst/>
          </a:prstGeom>
          <a:noFill/>
          <a:ln w="9525">
            <a:noFill/>
            <a:miter lim="800000"/>
            <a:headEnd/>
            <a:tailEnd/>
          </a:ln>
          <a:effectLst/>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57200" y="122238"/>
            <a:ext cx="7543800" cy="877870"/>
          </a:xfrm>
        </p:spPr>
        <p:txBody>
          <a:bodyPr/>
          <a:lstStyle/>
          <a:p>
            <a:r>
              <a:rPr lang="en-US" altLang="zh-CN" sz="4000" dirty="0" smtClean="0">
                <a:latin typeface="Copperplate Gothic Bold" pitchFamily="34" charset="0"/>
              </a:rPr>
              <a:t>2.5 Cracking the enigma</a:t>
            </a:r>
            <a:endParaRPr lang="zh-CN" altLang="en-US" dirty="0"/>
          </a:p>
        </p:txBody>
      </p:sp>
      <p:sp>
        <p:nvSpPr>
          <p:cNvPr id="13" name="内容占位符 2"/>
          <p:cNvSpPr txBox="1">
            <a:spLocks/>
          </p:cNvSpPr>
          <p:nvPr/>
        </p:nvSpPr>
        <p:spPr bwMode="auto">
          <a:xfrm>
            <a:off x="357158" y="1142984"/>
            <a:ext cx="6500858" cy="50593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Char char="l"/>
              <a:tabLst/>
              <a:defRPr/>
            </a:pP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800100" lvl="1" indent="-342900" eaLnBrk="0" hangingPunct="0">
              <a:spcBef>
                <a:spcPct val="20000"/>
              </a:spcBef>
              <a:buClr>
                <a:schemeClr val="tx2"/>
              </a:buClr>
              <a:buSzPct val="70000"/>
            </a:pPr>
            <a:r>
              <a:rPr kumimoji="0" lang="en-US" altLang="zh-CN" sz="2400" b="0" i="0" u="none" strike="noStrike" kern="0" cap="none" spc="0" normalizeH="0" noProof="0" dirty="0" smtClean="0">
                <a:ln>
                  <a:noFill/>
                </a:ln>
                <a:solidFill>
                  <a:schemeClr val="tx1"/>
                </a:solidFill>
                <a:effectLst/>
                <a:uLnTx/>
                <a:uFillTx/>
                <a:latin typeface="+mn-lt"/>
                <a:ea typeface="+mn-ea"/>
                <a:cs typeface="+mn-cs"/>
              </a:rPr>
              <a:t>    </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12" name="内容占位符 2"/>
          <p:cNvSpPr txBox="1">
            <a:spLocks/>
          </p:cNvSpPr>
          <p:nvPr/>
        </p:nvSpPr>
        <p:spPr bwMode="auto">
          <a:xfrm>
            <a:off x="323528" y="1268760"/>
            <a:ext cx="8205846" cy="50593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itchFamily="2" charset="2"/>
              <a:buChar char="l"/>
              <a:tabLst/>
              <a:defRPr/>
            </a:pP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Work by Britain</a:t>
            </a:r>
          </a:p>
          <a:p>
            <a:pPr marL="800100" lvl="1" indent="-342900" eaLnBrk="0" hangingPunct="0">
              <a:spcBef>
                <a:spcPct val="20000"/>
              </a:spcBef>
              <a:buClr>
                <a:schemeClr val="tx2"/>
              </a:buClr>
              <a:buSzPct val="70000"/>
              <a:buFont typeface="Wingdings" pitchFamily="2" charset="2"/>
              <a:buChar char="l"/>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分离接线板</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800100" lvl="1" indent="-342900" eaLnBrk="0" hangingPunct="0">
              <a:spcBef>
                <a:spcPct val="20000"/>
              </a:spcBef>
              <a:buClr>
                <a:schemeClr val="tx2"/>
              </a:buClr>
              <a:buSzPct val="70000"/>
              <a:buFont typeface="Wingdings" pitchFamily="2" charset="2"/>
              <a:buChar char="l"/>
            </a:pPr>
            <a:endParaRPr lang="en-US" altLang="zh-CN" sz="2400" kern="0" dirty="0" smtClean="0">
              <a:latin typeface="+mn-lt"/>
              <a:ea typeface="+mn-ea"/>
            </a:endParaRPr>
          </a:p>
          <a:p>
            <a:pPr marL="800100" lvl="1" indent="-342900" eaLnBrk="0" hangingPunct="0">
              <a:spcBef>
                <a:spcPct val="20000"/>
              </a:spcBef>
              <a:buClr>
                <a:schemeClr val="tx2"/>
              </a:buClr>
              <a:buSzPct val="70000"/>
            </a:pPr>
            <a:r>
              <a:rPr lang="zh-CN" altLang="en-US" sz="2400" kern="0" dirty="0" smtClean="0"/>
              <a:t>   需要测试</a:t>
            </a:r>
            <a:r>
              <a:rPr lang="en-US" altLang="zh-CN" sz="2400" kern="0" dirty="0" smtClean="0"/>
              <a:t>17576</a:t>
            </a:r>
            <a:r>
              <a:rPr lang="zh-CN" altLang="en-US" sz="2400" kern="0" dirty="0" smtClean="0"/>
              <a:t>*</a:t>
            </a:r>
            <a:r>
              <a:rPr lang="en-US" altLang="zh-CN" sz="2400" kern="0" dirty="0" smtClean="0"/>
              <a:t>60</a:t>
            </a:r>
            <a:r>
              <a:rPr lang="zh-CN" altLang="en-US" sz="2400" kern="0" dirty="0" smtClean="0"/>
              <a:t>种</a:t>
            </a:r>
            <a:endParaRPr lang="en-US" altLang="zh-CN" sz="2400" kern="0" dirty="0" smtClean="0">
              <a:latin typeface="+mn-lt"/>
              <a:ea typeface="+mn-ea"/>
            </a:endParaRPr>
          </a:p>
          <a:p>
            <a:pPr marL="800100" lvl="1" indent="-342900" eaLnBrk="0" hangingPunct="0">
              <a:spcBef>
                <a:spcPct val="20000"/>
              </a:spcBef>
              <a:buClr>
                <a:schemeClr val="tx2"/>
              </a:buClr>
              <a:buSzPct val="70000"/>
              <a:buFont typeface="Wingdings" pitchFamily="2" charset="2"/>
              <a:buChar char="l"/>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测试接线板设置</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1257300" lvl="2" indent="-342900" eaLnBrk="0" hangingPunct="0">
              <a:spcBef>
                <a:spcPct val="20000"/>
              </a:spcBef>
              <a:buClr>
                <a:schemeClr val="tx2"/>
              </a:buClr>
              <a:buSzPct val="70000"/>
              <a:buFont typeface="Wingdings" pitchFamily="2" charset="2"/>
              <a:buChar char="l"/>
            </a:pPr>
            <a:r>
              <a:rPr lang="zh-CN" altLang="en-US" sz="2400" kern="0" dirty="0" smtClean="0">
                <a:latin typeface="+mn-lt"/>
                <a:ea typeface="+mn-ea"/>
              </a:rPr>
              <a:t>与</a:t>
            </a:r>
            <a:r>
              <a:rPr lang="en-US" altLang="zh-CN" sz="2400" kern="0" dirty="0" err="1" smtClean="0">
                <a:latin typeface="+mn-lt"/>
                <a:ea typeface="+mn-ea"/>
              </a:rPr>
              <a:t>Rejewski</a:t>
            </a:r>
            <a:r>
              <a:rPr lang="zh-CN" altLang="en-US" sz="2400" kern="0" dirty="0" smtClean="0">
                <a:latin typeface="+mn-lt"/>
                <a:ea typeface="+mn-ea"/>
              </a:rPr>
              <a:t>方法类似</a:t>
            </a:r>
            <a:endParaRPr lang="en-US" altLang="zh-CN" sz="2400" kern="0" dirty="0" smtClean="0">
              <a:latin typeface="+mn-lt"/>
              <a:ea typeface="+mn-ea"/>
            </a:endParaRPr>
          </a:p>
          <a:p>
            <a:pPr marL="1257300" lvl="2" indent="-342900" eaLnBrk="0" hangingPunct="0">
              <a:spcBef>
                <a:spcPct val="20000"/>
              </a:spcBef>
              <a:buClr>
                <a:schemeClr val="tx2"/>
              </a:buClr>
              <a:buSzPct val="70000"/>
              <a:buFont typeface="Wingdings" pitchFamily="2" charset="2"/>
              <a:buChar char="l"/>
            </a:pPr>
            <a:r>
              <a:rPr lang="en-US" altLang="zh-CN" sz="2400" kern="0" dirty="0" err="1" smtClean="0">
                <a:sym typeface="Wingdings" pitchFamily="2" charset="2"/>
              </a:rPr>
              <a:t>tewwerwetter</a:t>
            </a:r>
            <a:r>
              <a:rPr lang="en-US" altLang="zh-CN" sz="2400" kern="0" dirty="0" smtClean="0">
                <a:sym typeface="Wingdings" pitchFamily="2" charset="2"/>
              </a:rPr>
              <a:t> w/t</a:t>
            </a:r>
            <a:endParaRPr lang="en-US" altLang="zh-CN" sz="2400" kern="0" dirty="0" smtClean="0">
              <a:latin typeface="+mn-lt"/>
              <a:ea typeface="+mn-ea"/>
            </a:endParaRPr>
          </a:p>
          <a:p>
            <a:pPr marL="800100" lvl="1" indent="-342900" eaLnBrk="0" hangingPunct="0">
              <a:spcBef>
                <a:spcPct val="20000"/>
              </a:spcBef>
              <a:buClr>
                <a:schemeClr val="tx2"/>
              </a:buClr>
              <a:buSzPct val="70000"/>
              <a:buFont typeface="Wingdings" pitchFamily="2" charset="2"/>
              <a:buChar char="l"/>
            </a:pP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800100" lvl="1" indent="-342900" eaLnBrk="0" hangingPunct="0">
              <a:spcBef>
                <a:spcPct val="20000"/>
              </a:spcBef>
              <a:buClr>
                <a:schemeClr val="tx2"/>
              </a:buClr>
              <a:buSzPct val="70000"/>
            </a:pPr>
            <a:r>
              <a:rPr kumimoji="0" lang="en-US" altLang="zh-CN" sz="2400" b="0" i="0" u="none" strike="noStrike" kern="0" cap="none" spc="0" normalizeH="0" noProof="0" dirty="0" smtClean="0">
                <a:ln>
                  <a:noFill/>
                </a:ln>
                <a:solidFill>
                  <a:schemeClr val="tx1"/>
                </a:solidFill>
                <a:effectLst/>
                <a:uLnTx/>
                <a:uFillTx/>
                <a:latin typeface="+mn-lt"/>
                <a:ea typeface="+mn-ea"/>
                <a:cs typeface="+mn-cs"/>
              </a:rPr>
              <a:t>    </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14" name="Picture 2"/>
          <p:cNvPicPr>
            <a:picLocks noGrp="1" noChangeAspect="1" noChangeArrowheads="1"/>
          </p:cNvPicPr>
          <p:nvPr>
            <p:ph idx="1"/>
          </p:nvPr>
        </p:nvPicPr>
        <p:blipFill>
          <a:blip r:embed="rId2" cstate="print">
            <a:lum bright="20000" contrast="40000"/>
          </a:blip>
          <a:srcRect/>
          <a:stretch>
            <a:fillRect/>
          </a:stretch>
        </p:blipFill>
        <p:spPr bwMode="auto">
          <a:xfrm>
            <a:off x="5004048" y="908720"/>
            <a:ext cx="3870435" cy="5500726"/>
          </a:xfrm>
          <a:prstGeom prst="rect">
            <a:avLst/>
          </a:prstGeom>
          <a:noFill/>
          <a:ln w="9525">
            <a:noFill/>
            <a:miter lim="800000"/>
            <a:headEnd/>
            <a:tailEnd/>
          </a:ln>
          <a:effectLst/>
        </p:spPr>
      </p:pic>
      <p:sp>
        <p:nvSpPr>
          <p:cNvPr id="15" name="右箭头 14"/>
          <p:cNvSpPr/>
          <p:nvPr/>
        </p:nvSpPr>
        <p:spPr bwMode="auto">
          <a:xfrm>
            <a:off x="2500298" y="2214554"/>
            <a:ext cx="1571636" cy="28575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a:xfrm>
            <a:off x="457200" y="1214422"/>
            <a:ext cx="3471858" cy="4916503"/>
          </a:xfrm>
        </p:spPr>
        <p:txBody>
          <a:bodyPr/>
          <a:lstStyle/>
          <a:p>
            <a:pPr lvl="0"/>
            <a:r>
              <a:rPr lang="en-US" altLang="zh-CN" sz="3200" dirty="0" smtClean="0"/>
              <a:t>Work by Britain</a:t>
            </a:r>
          </a:p>
          <a:p>
            <a:pPr lvl="1"/>
            <a:r>
              <a:rPr lang="en-US" altLang="zh-CN" dirty="0" smtClean="0"/>
              <a:t>British Bombe</a:t>
            </a:r>
          </a:p>
          <a:p>
            <a:pPr lvl="1"/>
            <a:r>
              <a:rPr lang="en-US" altLang="zh-CN" dirty="0" smtClean="0"/>
              <a:t>Bletchley Park</a:t>
            </a:r>
          </a:p>
          <a:p>
            <a:pPr lvl="1">
              <a:buNone/>
            </a:pPr>
            <a:r>
              <a:rPr lang="en-US" altLang="zh-CN" dirty="0" smtClean="0"/>
              <a:t>  “ The geese who laid golden eggs and never cackled .</a:t>
            </a:r>
            <a:r>
              <a:rPr lang="zh-CN" altLang="en-US" dirty="0" smtClean="0"/>
              <a:t>”</a:t>
            </a:r>
            <a:r>
              <a:rPr lang="en-US" altLang="zh-CN" dirty="0" smtClean="0"/>
              <a:t>                   --Churchill  in Sept 6,1941</a:t>
            </a:r>
          </a:p>
          <a:p>
            <a:pPr lvl="1"/>
            <a:endParaRPr lang="zh-CN" altLang="en-US" dirty="0"/>
          </a:p>
        </p:txBody>
      </p:sp>
      <p:sp>
        <p:nvSpPr>
          <p:cNvPr id="9" name="标题 1"/>
          <p:cNvSpPr>
            <a:spLocks noGrp="1"/>
          </p:cNvSpPr>
          <p:nvPr>
            <p:ph type="title"/>
          </p:nvPr>
        </p:nvSpPr>
        <p:spPr>
          <a:xfrm>
            <a:off x="457200" y="122238"/>
            <a:ext cx="7543800" cy="877870"/>
          </a:xfrm>
        </p:spPr>
        <p:txBody>
          <a:bodyPr/>
          <a:lstStyle/>
          <a:p>
            <a:r>
              <a:rPr lang="en-US" altLang="zh-CN" sz="4000" dirty="0" smtClean="0">
                <a:latin typeface="Copperplate Gothic Bold" pitchFamily="34" charset="0"/>
              </a:rPr>
              <a:t>2.5 Cracking the enigma</a:t>
            </a:r>
            <a:endParaRPr lang="zh-CN" altLang="en-US" dirty="0"/>
          </a:p>
        </p:txBody>
      </p:sp>
      <p:pic>
        <p:nvPicPr>
          <p:cNvPr id="11" name="Picture 3"/>
          <p:cNvPicPr>
            <a:picLocks noChangeAspect="1" noChangeArrowheads="1"/>
          </p:cNvPicPr>
          <p:nvPr/>
        </p:nvPicPr>
        <p:blipFill>
          <a:blip r:embed="rId2" cstate="print"/>
          <a:srcRect/>
          <a:stretch>
            <a:fillRect/>
          </a:stretch>
        </p:blipFill>
        <p:spPr bwMode="auto">
          <a:xfrm>
            <a:off x="3705782" y="1142984"/>
            <a:ext cx="5438218" cy="4143404"/>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5" name="Rectangle 2"/>
          <p:cNvSpPr>
            <a:spLocks noGrp="1" noChangeArrowheads="1"/>
          </p:cNvSpPr>
          <p:nvPr>
            <p:ph type="title"/>
          </p:nvPr>
        </p:nvSpPr>
        <p:spPr>
          <a:xfrm>
            <a:off x="457200" y="122238"/>
            <a:ext cx="7543800" cy="858837"/>
          </a:xfrm>
        </p:spPr>
        <p:txBody>
          <a:bodyPr/>
          <a:lstStyle/>
          <a:p>
            <a:pPr eaLnBrk="1" hangingPunct="1"/>
            <a:r>
              <a:rPr lang="en-US" altLang="zh-CN" sz="3500" smtClean="0">
                <a:latin typeface="Copperplate Gothic Bold" pitchFamily="34" charset="0"/>
              </a:rPr>
              <a:t>Enigma</a:t>
            </a:r>
            <a:r>
              <a:rPr lang="zh-CN" altLang="en-US" sz="3500" smtClean="0">
                <a:latin typeface="Copperplate Gothic Bold" pitchFamily="34" charset="0"/>
              </a:rPr>
              <a:t>：</a:t>
            </a:r>
            <a:r>
              <a:rPr lang="zh-CN" altLang="en-US" sz="3500" smtClean="0"/>
              <a:t>密码学界划时代的丰碑 </a:t>
            </a:r>
          </a:p>
        </p:txBody>
      </p:sp>
      <p:sp>
        <p:nvSpPr>
          <p:cNvPr id="66566" name="Rectangle 3"/>
          <p:cNvSpPr>
            <a:spLocks noGrp="1" noChangeArrowheads="1"/>
          </p:cNvSpPr>
          <p:nvPr>
            <p:ph type="body" idx="1"/>
          </p:nvPr>
        </p:nvSpPr>
        <p:spPr>
          <a:xfrm>
            <a:off x="395288" y="1125538"/>
            <a:ext cx="8229600" cy="5040312"/>
          </a:xfrm>
        </p:spPr>
        <p:txBody>
          <a:bodyPr/>
          <a:lstStyle/>
          <a:p>
            <a:pPr eaLnBrk="1" hangingPunct="1">
              <a:lnSpc>
                <a:spcPct val="90000"/>
              </a:lnSpc>
            </a:pPr>
            <a:r>
              <a:rPr lang="zh-CN" altLang="en-US" sz="2500" dirty="0" smtClean="0"/>
              <a:t>划时代的丰碑</a:t>
            </a:r>
            <a:r>
              <a:rPr lang="en-US" altLang="zh-CN" sz="2500" dirty="0" smtClean="0"/>
              <a:t>,</a:t>
            </a:r>
            <a:r>
              <a:rPr lang="zh-CN" altLang="en-US" sz="2500" dirty="0" smtClean="0"/>
              <a:t>人类智慧之美</a:t>
            </a:r>
            <a:r>
              <a:rPr lang="en-US" altLang="zh-CN" sz="2500" dirty="0" smtClean="0"/>
              <a:t>—Enigma</a:t>
            </a:r>
          </a:p>
          <a:p>
            <a:pPr lvl="1" eaLnBrk="1" hangingPunct="1">
              <a:lnSpc>
                <a:spcPct val="90000"/>
              </a:lnSpc>
            </a:pPr>
            <a:r>
              <a:rPr lang="zh-CN" altLang="en-US" sz="2100" dirty="0" smtClean="0"/>
              <a:t>研究并制造出</a:t>
            </a:r>
            <a:r>
              <a:rPr lang="en-US" altLang="zh-CN" sz="2100" dirty="0" smtClean="0"/>
              <a:t>Enigma</a:t>
            </a:r>
          </a:p>
          <a:p>
            <a:pPr lvl="2" eaLnBrk="1" hangingPunct="1">
              <a:lnSpc>
                <a:spcPct val="90000"/>
              </a:lnSpc>
            </a:pPr>
            <a:r>
              <a:rPr lang="zh-CN" altLang="en-US" sz="1800" dirty="0" smtClean="0"/>
              <a:t>德国人亚瑟</a:t>
            </a:r>
            <a:r>
              <a:rPr lang="en-US" altLang="zh-CN" sz="1800" dirty="0" smtClean="0"/>
              <a:t>·</a:t>
            </a:r>
            <a:r>
              <a:rPr lang="zh-CN" altLang="en-US" sz="1800" dirty="0" smtClean="0"/>
              <a:t>谢尔比乌斯</a:t>
            </a:r>
            <a:r>
              <a:rPr lang="en-US" altLang="zh-CN" sz="1800" dirty="0" smtClean="0"/>
              <a:t>(Arthur </a:t>
            </a:r>
            <a:r>
              <a:rPr lang="en-US" altLang="zh-CN" sz="1800" dirty="0" err="1" smtClean="0"/>
              <a:t>Scherbius</a:t>
            </a:r>
            <a:r>
              <a:rPr lang="en-US" altLang="zh-CN" sz="1800" dirty="0" smtClean="0"/>
              <a:t>)</a:t>
            </a:r>
            <a:r>
              <a:rPr lang="zh-CN" altLang="en-US" sz="1800" dirty="0" smtClean="0"/>
              <a:t>；</a:t>
            </a:r>
            <a:endParaRPr lang="en-US" altLang="zh-CN" sz="1800" dirty="0" smtClean="0"/>
          </a:p>
          <a:p>
            <a:pPr lvl="1" eaLnBrk="1" hangingPunct="1">
              <a:lnSpc>
                <a:spcPct val="90000"/>
              </a:lnSpc>
            </a:pPr>
            <a:r>
              <a:rPr lang="zh-CN" altLang="en-US" sz="2100" dirty="0" smtClean="0"/>
              <a:t>研究并破解</a:t>
            </a:r>
            <a:r>
              <a:rPr lang="en-US" altLang="zh-CN" sz="2100" dirty="0" smtClean="0"/>
              <a:t>Enigma</a:t>
            </a:r>
          </a:p>
          <a:p>
            <a:pPr lvl="2" eaLnBrk="1" hangingPunct="1">
              <a:lnSpc>
                <a:spcPct val="90000"/>
              </a:lnSpc>
            </a:pPr>
            <a:r>
              <a:rPr lang="zh-CN" altLang="en-US" sz="1800" dirty="0" smtClean="0"/>
              <a:t>波兰人马里安</a:t>
            </a:r>
            <a:r>
              <a:rPr lang="en-US" altLang="zh-CN" sz="1800" dirty="0" smtClean="0"/>
              <a:t>·</a:t>
            </a:r>
            <a:r>
              <a:rPr lang="zh-CN" altLang="en-US" sz="1800" dirty="0" smtClean="0"/>
              <a:t>雷耶夫斯基</a:t>
            </a:r>
            <a:r>
              <a:rPr lang="en-US" altLang="zh-CN" sz="1800" dirty="0" smtClean="0"/>
              <a:t>(Marian </a:t>
            </a:r>
            <a:r>
              <a:rPr lang="en-US" altLang="zh-CN" sz="1800" dirty="0" err="1" smtClean="0"/>
              <a:t>Rejewski</a:t>
            </a:r>
            <a:r>
              <a:rPr lang="en-US" altLang="zh-CN" sz="1800" dirty="0" smtClean="0"/>
              <a:t>)</a:t>
            </a:r>
            <a:r>
              <a:rPr lang="zh-CN" altLang="en-US" sz="1800" dirty="0" smtClean="0"/>
              <a:t>；英国人阿兰</a:t>
            </a:r>
            <a:r>
              <a:rPr lang="en-US" altLang="zh-CN" sz="1800" dirty="0" smtClean="0"/>
              <a:t>·</a:t>
            </a:r>
            <a:r>
              <a:rPr lang="zh-CN" altLang="en-US" sz="1800" dirty="0" smtClean="0"/>
              <a:t>图灵</a:t>
            </a:r>
            <a:r>
              <a:rPr lang="en-US" altLang="zh-CN" sz="1800" dirty="0" smtClean="0"/>
              <a:t>(Alan Turing)</a:t>
            </a:r>
            <a:r>
              <a:rPr lang="zh-CN" altLang="en-US" sz="1800" dirty="0" smtClean="0"/>
              <a:t>。</a:t>
            </a:r>
            <a:endParaRPr lang="en-US" altLang="zh-CN" sz="1800" dirty="0" smtClean="0"/>
          </a:p>
          <a:p>
            <a:pPr eaLnBrk="1" hangingPunct="1">
              <a:lnSpc>
                <a:spcPct val="90000"/>
              </a:lnSpc>
            </a:pPr>
            <a:r>
              <a:rPr lang="en-US" altLang="zh-CN" sz="2000" dirty="0" smtClean="0"/>
              <a:t>http://www.techcn.com.cn/index.php?doc-view-131925 </a:t>
            </a:r>
            <a:r>
              <a:rPr lang="en-US" altLang="zh-CN" sz="1800" dirty="0" smtClean="0"/>
              <a:t>(</a:t>
            </a:r>
            <a:r>
              <a:rPr lang="zh-CN" altLang="en-US" sz="1800" dirty="0" smtClean="0"/>
              <a:t>科技中国介绍德国发明家亚瑟</a:t>
            </a:r>
            <a:r>
              <a:rPr lang="en-US" altLang="zh-CN" sz="1800" dirty="0" smtClean="0"/>
              <a:t>·</a:t>
            </a:r>
            <a:r>
              <a:rPr lang="zh-CN" altLang="en-US" sz="1800" dirty="0" smtClean="0"/>
              <a:t>谢尔比乌斯</a:t>
            </a:r>
            <a:r>
              <a:rPr lang="en-US" altLang="zh-CN" sz="1800" dirty="0" smtClean="0"/>
              <a:t>)</a:t>
            </a:r>
          </a:p>
          <a:p>
            <a:pPr lvl="2" eaLnBrk="1" hangingPunct="1">
              <a:lnSpc>
                <a:spcPct val="90000"/>
              </a:lnSpc>
            </a:pPr>
            <a:endParaRPr lang="zh-CN" altLang="en-US" sz="1800" dirty="0" smtClean="0"/>
          </a:p>
        </p:txBody>
      </p:sp>
      <p:pic>
        <p:nvPicPr>
          <p:cNvPr id="7" name="Picture 4" descr="mansion"/>
          <p:cNvPicPr>
            <a:picLocks noChangeAspect="1" noChangeArrowheads="1"/>
          </p:cNvPicPr>
          <p:nvPr/>
        </p:nvPicPr>
        <p:blipFill>
          <a:blip r:embed="rId2" cstate="print"/>
          <a:srcRect/>
          <a:stretch>
            <a:fillRect/>
          </a:stretch>
        </p:blipFill>
        <p:spPr bwMode="auto">
          <a:xfrm>
            <a:off x="928661" y="3714752"/>
            <a:ext cx="4532203" cy="2714644"/>
          </a:xfrm>
          <a:prstGeom prst="rect">
            <a:avLst/>
          </a:prstGeom>
          <a:noFill/>
          <a:ln w="9525">
            <a:noFill/>
            <a:miter lim="800000"/>
            <a:headEnd/>
            <a:tailEnd/>
          </a:ln>
        </p:spPr>
      </p:pic>
      <p:sp>
        <p:nvSpPr>
          <p:cNvPr id="8" name="矩形 7"/>
          <p:cNvSpPr/>
          <p:nvPr/>
        </p:nvSpPr>
        <p:spPr>
          <a:xfrm>
            <a:off x="5022675" y="4572008"/>
            <a:ext cx="2121093" cy="369332"/>
          </a:xfrm>
          <a:prstGeom prst="rect">
            <a:avLst/>
          </a:prstGeom>
        </p:spPr>
        <p:txBody>
          <a:bodyPr wrap="none">
            <a:spAutoFit/>
          </a:bodyPr>
          <a:lstStyle/>
          <a:p>
            <a:pPr lvl="1"/>
            <a:r>
              <a:rPr lang="en-US" altLang="zh-CN" dirty="0" smtClean="0"/>
              <a:t>Bletchley Park</a:t>
            </a:r>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9" name="Rectangle 2"/>
          <p:cNvSpPr>
            <a:spLocks noGrp="1" noChangeArrowheads="1"/>
          </p:cNvSpPr>
          <p:nvPr>
            <p:ph type="title"/>
          </p:nvPr>
        </p:nvSpPr>
        <p:spPr>
          <a:xfrm>
            <a:off x="468313" y="188913"/>
            <a:ext cx="7543800" cy="858837"/>
          </a:xfrm>
        </p:spPr>
        <p:txBody>
          <a:bodyPr/>
          <a:lstStyle/>
          <a:p>
            <a:pPr eaLnBrk="1" hangingPunct="1"/>
            <a:r>
              <a:rPr lang="zh-CN" altLang="en-US" sz="3500" smtClean="0"/>
              <a:t>解密德军</a:t>
            </a:r>
            <a:r>
              <a:rPr lang="en-US" altLang="zh-CN" sz="3500" smtClean="0"/>
              <a:t>U</a:t>
            </a:r>
            <a:r>
              <a:rPr lang="zh-CN" altLang="en-US" sz="3500" smtClean="0"/>
              <a:t>艇密码机 </a:t>
            </a:r>
          </a:p>
        </p:txBody>
      </p:sp>
      <p:sp>
        <p:nvSpPr>
          <p:cNvPr id="77830" name="Rectangle 3"/>
          <p:cNvSpPr>
            <a:spLocks noGrp="1" noChangeArrowheads="1"/>
          </p:cNvSpPr>
          <p:nvPr>
            <p:ph type="body" idx="1"/>
          </p:nvPr>
        </p:nvSpPr>
        <p:spPr>
          <a:xfrm>
            <a:off x="395288" y="1196975"/>
            <a:ext cx="8229600" cy="5040313"/>
          </a:xfrm>
        </p:spPr>
        <p:txBody>
          <a:bodyPr/>
          <a:lstStyle/>
          <a:p>
            <a:pPr eaLnBrk="1" hangingPunct="1"/>
            <a:r>
              <a:rPr lang="en-US" altLang="zh-CN" sz="2500" dirty="0" smtClean="0"/>
              <a:t>1944</a:t>
            </a:r>
            <a:r>
              <a:rPr lang="zh-CN" altLang="en-US" sz="2500" dirty="0" smtClean="0"/>
              <a:t>年</a:t>
            </a:r>
            <a:r>
              <a:rPr lang="en-US" altLang="zh-CN" sz="2500" dirty="0" smtClean="0"/>
              <a:t>6</a:t>
            </a:r>
            <a:r>
              <a:rPr lang="zh-CN" altLang="en-US" sz="2500" dirty="0" smtClean="0"/>
              <a:t>月</a:t>
            </a:r>
            <a:r>
              <a:rPr lang="en-US" altLang="zh-CN" sz="2500" dirty="0" smtClean="0"/>
              <a:t>4</a:t>
            </a:r>
            <a:r>
              <a:rPr lang="zh-CN" altLang="en-US" sz="2500" dirty="0" smtClean="0"/>
              <a:t>日，美国海军瓜达卡纳尔号航空母舰和</a:t>
            </a:r>
            <a:r>
              <a:rPr lang="en-US" altLang="zh-CN" sz="2500" dirty="0" smtClean="0"/>
              <a:t>5</a:t>
            </a:r>
            <a:r>
              <a:rPr lang="zh-CN" altLang="en-US" sz="2500" dirty="0" smtClean="0"/>
              <a:t>艘驱逐舰组成的编队，在非洲加那利群岛附近海域对德国海军</a:t>
            </a:r>
            <a:r>
              <a:rPr lang="en-US" altLang="zh-CN" sz="2500" dirty="0" smtClean="0"/>
              <a:t>U-505</a:t>
            </a:r>
            <a:r>
              <a:rPr lang="zh-CN" altLang="en-US" sz="2500" dirty="0" smtClean="0"/>
              <a:t>潜艇展开围捕，并缴获了纳粹德国专门用于</a:t>
            </a:r>
            <a:r>
              <a:rPr lang="en-US" altLang="zh-CN" sz="2500" dirty="0" smtClean="0"/>
              <a:t>U</a:t>
            </a:r>
            <a:r>
              <a:rPr lang="zh-CN" altLang="en-US" sz="2500" dirty="0" smtClean="0"/>
              <a:t>艇通讯联系的绝密的密码机恩尼格玛和密码本。从此，德军的</a:t>
            </a:r>
            <a:r>
              <a:rPr lang="en-US" altLang="zh-CN" sz="2500" dirty="0" smtClean="0"/>
              <a:t>U</a:t>
            </a:r>
            <a:r>
              <a:rPr lang="zh-CN" altLang="en-US" sz="2500" dirty="0" smtClean="0"/>
              <a:t>型潜艇完全暴露在盟军的反潜打击之下，德国海军的“狼群”作战遭到彻底失败，并由此改变了整个第二次世界大战的结局。那部对二次大战进程产生过重要影响的德国海军密码机现在存放于美国中央情报局的档案馆。</a:t>
            </a:r>
            <a:endParaRPr lang="en-US" altLang="zh-CN" sz="2500" dirty="0" smtClean="0"/>
          </a:p>
          <a:p>
            <a:pPr eaLnBrk="1" hangingPunct="1"/>
            <a:r>
              <a:rPr lang="en-US" altLang="zh-CN" sz="2500" dirty="0" smtClean="0"/>
              <a:t>(</a:t>
            </a:r>
            <a:r>
              <a:rPr lang="zh-CN" altLang="en-US" sz="2500" dirty="0" smtClean="0"/>
              <a:t>淡水的诱惑</a:t>
            </a:r>
            <a:r>
              <a:rPr lang="en-US" altLang="zh-CN" sz="2500" dirty="0" smtClean="0"/>
              <a:t>) </a:t>
            </a:r>
            <a:r>
              <a:rPr lang="zh-CN" altLang="en-US" sz="2800" dirty="0" smtClean="0"/>
              <a:t>致命的一击：美日中途岛海战秘闻</a:t>
            </a:r>
            <a:r>
              <a:rPr lang="en-US" altLang="zh-CN" sz="2500" dirty="0" smtClean="0"/>
              <a:t>http://club.china.com/data/thread/5688138/2711/87/99/1_1.html</a:t>
            </a:r>
            <a:endParaRPr lang="zh-CN" altLang="en-US" sz="2500" dirty="0" smtClean="0"/>
          </a:p>
          <a:p>
            <a:pPr eaLnBrk="1" hangingPunct="1"/>
            <a:endParaRPr lang="en-US" altLang="zh-CN" sz="2500" dirty="0" smtClean="0"/>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Rectangle 2"/>
          <p:cNvSpPr>
            <a:spLocks noGrp="1" noChangeArrowheads="1"/>
          </p:cNvSpPr>
          <p:nvPr>
            <p:ph type="title"/>
          </p:nvPr>
        </p:nvSpPr>
        <p:spPr>
          <a:xfrm>
            <a:off x="827088" y="423863"/>
            <a:ext cx="7118350" cy="701675"/>
          </a:xfrm>
        </p:spPr>
        <p:txBody>
          <a:bodyPr>
            <a:normAutofit fontScale="90000"/>
          </a:bodyPr>
          <a:lstStyle/>
          <a:p>
            <a:pPr eaLnBrk="1" hangingPunct="1"/>
            <a:r>
              <a:rPr lang="en-US" altLang="zh-CN" sz="4300" smtClean="0">
                <a:latin typeface="Copperplate Gothic Bold" pitchFamily="34" charset="0"/>
              </a:rPr>
              <a:t>Summary</a:t>
            </a:r>
            <a:endParaRPr lang="en-AU" altLang="zh-CN" sz="4300" smtClean="0">
              <a:latin typeface="Copperplate Gothic Bold" pitchFamily="34" charset="0"/>
            </a:endParaRPr>
          </a:p>
        </p:txBody>
      </p:sp>
      <p:sp>
        <p:nvSpPr>
          <p:cNvPr id="81926" name="Rectangle 3"/>
          <p:cNvSpPr>
            <a:spLocks noGrp="1" noChangeArrowheads="1"/>
          </p:cNvSpPr>
          <p:nvPr>
            <p:ph type="body" idx="1"/>
          </p:nvPr>
        </p:nvSpPr>
        <p:spPr>
          <a:xfrm>
            <a:off x="611188" y="1341438"/>
            <a:ext cx="7993062" cy="4751387"/>
          </a:xfrm>
        </p:spPr>
        <p:txBody>
          <a:bodyPr/>
          <a:lstStyle/>
          <a:p>
            <a:pPr eaLnBrk="1" hangingPunct="1"/>
            <a:r>
              <a:rPr lang="en-US" altLang="zh-CN" dirty="0" smtClean="0"/>
              <a:t>Have considered:</a:t>
            </a:r>
          </a:p>
          <a:p>
            <a:pPr lvl="1" eaLnBrk="1" hangingPunct="1"/>
            <a:r>
              <a:rPr lang="en-US" altLang="zh-CN" dirty="0" smtClean="0"/>
              <a:t>classical cipher techniques and terminology</a:t>
            </a:r>
          </a:p>
          <a:p>
            <a:pPr lvl="1" eaLnBrk="1" hangingPunct="1"/>
            <a:r>
              <a:rPr lang="en-US" altLang="zh-CN" dirty="0" err="1" smtClean="0"/>
              <a:t>monoalphabetic</a:t>
            </a:r>
            <a:r>
              <a:rPr lang="en-US" altLang="zh-CN" dirty="0" smtClean="0"/>
              <a:t> substitution ciphers</a:t>
            </a:r>
          </a:p>
          <a:p>
            <a:pPr lvl="1" eaLnBrk="1" hangingPunct="1"/>
            <a:r>
              <a:rPr lang="en-US" altLang="zh-CN" dirty="0" smtClean="0"/>
              <a:t>cryptanalysis using letter frequencies</a:t>
            </a:r>
          </a:p>
          <a:p>
            <a:pPr lvl="1" eaLnBrk="1" hangingPunct="1"/>
            <a:r>
              <a:rPr lang="en-US" altLang="zh-CN" dirty="0" err="1" smtClean="0"/>
              <a:t>Playfair</a:t>
            </a:r>
            <a:r>
              <a:rPr lang="en-US" altLang="zh-CN" dirty="0" smtClean="0"/>
              <a:t> ciphers</a:t>
            </a:r>
          </a:p>
          <a:p>
            <a:pPr lvl="1" eaLnBrk="1" hangingPunct="1"/>
            <a:r>
              <a:rPr lang="en-US" altLang="zh-CN" dirty="0" err="1" smtClean="0"/>
              <a:t>polyalphabetic</a:t>
            </a:r>
            <a:r>
              <a:rPr lang="en-US" altLang="zh-CN" dirty="0" smtClean="0"/>
              <a:t> ciphers</a:t>
            </a:r>
          </a:p>
          <a:p>
            <a:pPr lvl="1" eaLnBrk="1" hangingPunct="1"/>
            <a:r>
              <a:rPr lang="en-US" altLang="zh-CN" dirty="0" smtClean="0"/>
              <a:t>transposition ciphers</a:t>
            </a:r>
          </a:p>
          <a:p>
            <a:pPr lvl="1" eaLnBrk="1" hangingPunct="1"/>
            <a:r>
              <a:rPr lang="en-US" altLang="zh-CN" dirty="0" smtClean="0"/>
              <a:t>product ciphers and rotor machines</a:t>
            </a:r>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50" name="Rectangle 3"/>
          <p:cNvSpPr>
            <a:spLocks noGrp="1" noChangeArrowheads="1"/>
          </p:cNvSpPr>
          <p:nvPr>
            <p:ph idx="1"/>
          </p:nvPr>
        </p:nvSpPr>
        <p:spPr/>
        <p:txBody>
          <a:bodyPr/>
          <a:lstStyle/>
          <a:p>
            <a:pPr marL="609600" indent="-609600" eaLnBrk="1" hangingPunct="1">
              <a:lnSpc>
                <a:spcPct val="80000"/>
              </a:lnSpc>
              <a:buClr>
                <a:schemeClr val="tx1"/>
              </a:buClr>
              <a:buSzPct val="90000"/>
              <a:buFontTx/>
              <a:buAutoNum type="arabicPeriod"/>
            </a:pPr>
            <a:r>
              <a:rPr lang="zh-CN" altLang="en-US" sz="2400" dirty="0" smtClean="0"/>
              <a:t>对网络安全的攻击主要有哪些？</a:t>
            </a:r>
          </a:p>
          <a:p>
            <a:pPr marL="609600" indent="-609600" eaLnBrk="1" hangingPunct="1">
              <a:lnSpc>
                <a:spcPct val="80000"/>
              </a:lnSpc>
              <a:buClr>
                <a:schemeClr val="tx1"/>
              </a:buClr>
              <a:buSzPct val="90000"/>
              <a:buFontTx/>
              <a:buAutoNum type="arabicPeriod"/>
            </a:pPr>
            <a:r>
              <a:rPr lang="zh-CN" altLang="en-US" sz="2400" dirty="0" smtClean="0"/>
              <a:t>网络安全服务的目标是什么？</a:t>
            </a:r>
          </a:p>
          <a:p>
            <a:pPr marL="609600" indent="-609600" eaLnBrk="1" hangingPunct="1">
              <a:lnSpc>
                <a:spcPct val="80000"/>
              </a:lnSpc>
              <a:buClr>
                <a:schemeClr val="tx1"/>
              </a:buClr>
              <a:buSzPct val="90000"/>
              <a:buFontTx/>
              <a:buAutoNum type="arabicPeriod"/>
            </a:pPr>
            <a:r>
              <a:rPr lang="zh-CN" altLang="en-US" sz="2400" dirty="0" smtClean="0"/>
              <a:t>什么是密码？简单加密系统的模型是什么？</a:t>
            </a:r>
          </a:p>
          <a:p>
            <a:pPr marL="609600" indent="-609600" eaLnBrk="1" hangingPunct="1">
              <a:lnSpc>
                <a:spcPct val="80000"/>
              </a:lnSpc>
              <a:buClr>
                <a:schemeClr val="tx1"/>
              </a:buClr>
              <a:buSzPct val="90000"/>
              <a:buFontTx/>
              <a:buAutoNum type="arabicPeriod"/>
            </a:pPr>
            <a:r>
              <a:rPr lang="zh-CN" altLang="en-US" sz="2400" dirty="0" smtClean="0"/>
              <a:t>什么是理论安全？什么是实际安全？</a:t>
            </a:r>
          </a:p>
          <a:p>
            <a:pPr marL="609600" indent="-609600" eaLnBrk="1" hangingPunct="1">
              <a:lnSpc>
                <a:spcPct val="80000"/>
              </a:lnSpc>
              <a:buClr>
                <a:schemeClr val="tx1"/>
              </a:buClr>
              <a:buSzPct val="90000"/>
              <a:buFontTx/>
              <a:buAutoNum type="arabicPeriod"/>
            </a:pPr>
            <a:r>
              <a:rPr lang="zh-CN" altLang="en-US" sz="2400" dirty="0" smtClean="0"/>
              <a:t>什么是密码体制？有哪几类密码体制？</a:t>
            </a:r>
          </a:p>
          <a:p>
            <a:pPr marL="609600" indent="-609600" eaLnBrk="1" hangingPunct="1">
              <a:lnSpc>
                <a:spcPct val="80000"/>
              </a:lnSpc>
              <a:buClr>
                <a:schemeClr val="tx1"/>
              </a:buClr>
              <a:buSzPct val="90000"/>
              <a:buFontTx/>
              <a:buAutoNum type="arabicPeriod"/>
            </a:pPr>
            <a:r>
              <a:rPr lang="zh-CN" altLang="en-US" sz="2400" dirty="0" smtClean="0"/>
              <a:t>现代密码学的基本原则是什么？</a:t>
            </a:r>
          </a:p>
          <a:p>
            <a:pPr marL="609600" indent="-609600" eaLnBrk="1" hangingPunct="1">
              <a:lnSpc>
                <a:spcPct val="80000"/>
              </a:lnSpc>
              <a:buClr>
                <a:schemeClr val="tx1"/>
              </a:buClr>
              <a:buSzPct val="90000"/>
              <a:buFontTx/>
              <a:buAutoNum type="arabicPeriod"/>
            </a:pPr>
            <a:r>
              <a:rPr lang="zh-CN" altLang="en-US" sz="2400" dirty="0" smtClean="0"/>
              <a:t>加密系统应满足哪些具体要求？</a:t>
            </a:r>
          </a:p>
        </p:txBody>
      </p:sp>
      <p:sp>
        <p:nvSpPr>
          <p:cNvPr id="82949" name="Rectangle 2"/>
          <p:cNvSpPr>
            <a:spLocks noGrp="1" noChangeArrowheads="1"/>
          </p:cNvSpPr>
          <p:nvPr>
            <p:ph type="title"/>
          </p:nvPr>
        </p:nvSpPr>
        <p:spPr/>
        <p:txBody>
          <a:bodyPr/>
          <a:lstStyle/>
          <a:p>
            <a:pPr eaLnBrk="1" hangingPunct="1"/>
            <a:r>
              <a:rPr lang="zh-CN" altLang="en-US" sz="3500" smtClean="0"/>
              <a:t>复习思考题</a:t>
            </a:r>
          </a:p>
        </p:txBody>
      </p:sp>
      <p:sp>
        <p:nvSpPr>
          <p:cNvPr id="7" name="矩形 6"/>
          <p:cNvSpPr/>
          <p:nvPr/>
        </p:nvSpPr>
        <p:spPr>
          <a:xfrm>
            <a:off x="642910" y="3929066"/>
            <a:ext cx="6000792" cy="1011046"/>
          </a:xfrm>
          <a:prstGeom prst="rect">
            <a:avLst/>
          </a:prstGeom>
        </p:spPr>
        <p:txBody>
          <a:bodyPr wrap="square">
            <a:spAutoFit/>
          </a:bodyPr>
          <a:lstStyle/>
          <a:p>
            <a:pPr eaLnBrk="1" hangingPunct="1">
              <a:lnSpc>
                <a:spcPct val="75000"/>
              </a:lnSpc>
              <a:buFont typeface="Wingdings" pitchFamily="2" charset="2"/>
              <a:buNone/>
            </a:pPr>
            <a:r>
              <a:rPr lang="zh-CN" altLang="en-US" sz="2800" b="1" dirty="0" smtClean="0">
                <a:solidFill>
                  <a:schemeClr val="tx2"/>
                </a:solidFill>
                <a:latin typeface="Comic Sans MS" pitchFamily="66" charset="0"/>
              </a:rPr>
              <a:t>作业题</a:t>
            </a:r>
          </a:p>
          <a:p>
            <a:pPr eaLnBrk="1" hangingPunct="1">
              <a:lnSpc>
                <a:spcPct val="85000"/>
              </a:lnSpc>
              <a:spcBef>
                <a:spcPct val="45000"/>
              </a:spcBef>
              <a:buFont typeface="Wingdings" pitchFamily="2" charset="2"/>
              <a:buNone/>
            </a:pPr>
            <a:r>
              <a:rPr lang="zh-CN" altLang="en-US" b="1" dirty="0" smtClean="0"/>
              <a:t>     </a:t>
            </a:r>
            <a:r>
              <a:rPr lang="en-US" altLang="zh-CN" b="1" dirty="0" err="1" smtClean="0"/>
              <a:t>WilliamStallings</a:t>
            </a:r>
            <a:r>
              <a:rPr lang="zh-CN" altLang="en-US" b="1" dirty="0" smtClean="0"/>
              <a:t>第五版书上第二章习题</a:t>
            </a:r>
          </a:p>
          <a:p>
            <a:pPr eaLnBrk="1" hangingPunct="1">
              <a:lnSpc>
                <a:spcPct val="85000"/>
              </a:lnSpc>
              <a:buFont typeface="Wingdings" pitchFamily="2" charset="2"/>
              <a:buNone/>
            </a:pPr>
            <a:r>
              <a:rPr lang="zh-CN" altLang="en-US" b="1" dirty="0" smtClean="0"/>
              <a:t>           </a:t>
            </a:r>
            <a:r>
              <a:rPr lang="en-US" altLang="zh-CN" b="1" dirty="0" smtClean="0"/>
              <a:t>2.4, 2.9, 2.10, 2.11, 2.14, 2.15  </a:t>
            </a:r>
            <a:r>
              <a:rPr lang="zh-CN" altLang="en-US" b="1" dirty="0" smtClean="0"/>
              <a:t>以及下页的题目</a:t>
            </a:r>
            <a:endParaRPr lang="en-US" altLang="zh-CN" b="1" dirty="0" smtClean="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9" name="Rectangle 2"/>
          <p:cNvSpPr>
            <a:spLocks noGrp="1" noChangeArrowheads="1"/>
          </p:cNvSpPr>
          <p:nvPr>
            <p:ph type="body" idx="1"/>
          </p:nvPr>
        </p:nvSpPr>
        <p:spPr>
          <a:xfrm>
            <a:off x="323850" y="1412875"/>
            <a:ext cx="8424863" cy="4537075"/>
          </a:xfrm>
        </p:spPr>
        <p:txBody>
          <a:bodyPr>
            <a:normAutofit fontScale="92500"/>
          </a:bodyPr>
          <a:lstStyle/>
          <a:p>
            <a:pPr eaLnBrk="1" hangingPunct="1">
              <a:lnSpc>
                <a:spcPct val="80000"/>
              </a:lnSpc>
            </a:pPr>
            <a:r>
              <a:rPr lang="en-US" altLang="zh-CN" sz="2200" smtClean="0"/>
              <a:t>Cryptology(</a:t>
            </a:r>
            <a:r>
              <a:rPr lang="zh-CN" altLang="en-US" sz="2200" smtClean="0"/>
              <a:t>保密学</a:t>
            </a:r>
            <a:r>
              <a:rPr lang="en-US" altLang="zh-CN" sz="2200" smtClean="0"/>
              <a:t>)</a:t>
            </a:r>
            <a:r>
              <a:rPr lang="zh-CN" altLang="en-US" sz="2200" smtClean="0"/>
              <a:t>，源自希腊语</a:t>
            </a:r>
            <a:r>
              <a:rPr lang="en-US" altLang="zh-CN" sz="2200" smtClean="0"/>
              <a:t>(Greek)</a:t>
            </a:r>
          </a:p>
          <a:p>
            <a:pPr eaLnBrk="1" hangingPunct="1">
              <a:lnSpc>
                <a:spcPct val="80000"/>
              </a:lnSpc>
              <a:buFont typeface="Wingdings" pitchFamily="2" charset="2"/>
              <a:buNone/>
            </a:pPr>
            <a:r>
              <a:rPr lang="en-US" altLang="zh-CN" sz="2200" smtClean="0"/>
              <a:t>	Kryptós: hidden;   logos: word, </a:t>
            </a:r>
            <a:r>
              <a:rPr lang="zh-CN" altLang="en-US" sz="2200" smtClean="0"/>
              <a:t>是密码学和密码处理过程的研究</a:t>
            </a:r>
          </a:p>
          <a:p>
            <a:pPr eaLnBrk="1" hangingPunct="1">
              <a:lnSpc>
                <a:spcPct val="80000"/>
              </a:lnSpc>
            </a:pPr>
            <a:r>
              <a:rPr lang="en-US" altLang="zh-CN" sz="2200" smtClean="0"/>
              <a:t>Cryptography: The Science and Study of Secret Writing</a:t>
            </a:r>
            <a:r>
              <a:rPr lang="zh-CN" altLang="en-US" sz="2200" smtClean="0"/>
              <a:t>，密码编码学</a:t>
            </a:r>
          </a:p>
          <a:p>
            <a:pPr eaLnBrk="1" hangingPunct="1">
              <a:lnSpc>
                <a:spcPct val="80000"/>
              </a:lnSpc>
            </a:pPr>
            <a:r>
              <a:rPr lang="en-US" altLang="zh-CN" sz="2200" smtClean="0"/>
              <a:t>Cryptanalysis: The Science and Study of Secret Breaking</a:t>
            </a:r>
            <a:r>
              <a:rPr lang="zh-CN" altLang="en-US" sz="2200" smtClean="0"/>
              <a:t>，密码破译学</a:t>
            </a:r>
          </a:p>
          <a:p>
            <a:pPr eaLnBrk="1" hangingPunct="1">
              <a:lnSpc>
                <a:spcPct val="80000"/>
              </a:lnSpc>
            </a:pPr>
            <a:r>
              <a:rPr lang="en-US" altLang="zh-CN" sz="2200" smtClean="0"/>
              <a:t>Cipher: A secret method of writing </a:t>
            </a:r>
            <a:r>
              <a:rPr lang="zh-CN" altLang="en-US" sz="2200" smtClean="0"/>
              <a:t>加密方法</a:t>
            </a:r>
          </a:p>
          <a:p>
            <a:pPr eaLnBrk="1" hangingPunct="1">
              <a:lnSpc>
                <a:spcPct val="80000"/>
              </a:lnSpc>
            </a:pPr>
            <a:r>
              <a:rPr lang="en-US" altLang="zh-CN" sz="2200" smtClean="0"/>
              <a:t>Encipher (encipherment), encryption: </a:t>
            </a:r>
            <a:r>
              <a:rPr lang="zh-CN" altLang="en-US" sz="2200" smtClean="0"/>
              <a:t>将明文转换成密文的过程</a:t>
            </a:r>
          </a:p>
          <a:p>
            <a:pPr eaLnBrk="1" hangingPunct="1">
              <a:lnSpc>
                <a:spcPct val="80000"/>
              </a:lnSpc>
            </a:pPr>
            <a:r>
              <a:rPr lang="en-US" altLang="zh-CN" sz="2200" smtClean="0"/>
              <a:t>Decipher (decipherment), decryption: </a:t>
            </a:r>
            <a:r>
              <a:rPr lang="zh-CN" altLang="en-US" sz="2200" smtClean="0"/>
              <a:t>将密文还原成明文的过程</a:t>
            </a:r>
          </a:p>
          <a:p>
            <a:pPr eaLnBrk="1" hangingPunct="1">
              <a:lnSpc>
                <a:spcPct val="80000"/>
              </a:lnSpc>
            </a:pPr>
            <a:r>
              <a:rPr lang="en-US" altLang="zh-CN" sz="2200" smtClean="0"/>
              <a:t>Plaintext (cleartext): </a:t>
            </a:r>
            <a:r>
              <a:rPr lang="zh-CN" altLang="en-US" sz="2200" smtClean="0"/>
              <a:t>原始的可读数据，明文</a:t>
            </a:r>
          </a:p>
          <a:p>
            <a:pPr eaLnBrk="1" hangingPunct="1">
              <a:lnSpc>
                <a:spcPct val="80000"/>
              </a:lnSpc>
            </a:pPr>
            <a:r>
              <a:rPr lang="en-US" altLang="zh-CN" sz="2200" smtClean="0"/>
              <a:t>Ciphertext (Cryptogram): </a:t>
            </a:r>
            <a:r>
              <a:rPr lang="zh-CN" altLang="en-US" sz="2200" smtClean="0"/>
              <a:t>加密后的不可解读之文件，密文</a:t>
            </a:r>
          </a:p>
          <a:p>
            <a:pPr eaLnBrk="1" hangingPunct="1">
              <a:lnSpc>
                <a:spcPct val="80000"/>
              </a:lnSpc>
            </a:pPr>
            <a:r>
              <a:rPr lang="en-US" altLang="zh-CN" sz="2200" smtClean="0"/>
              <a:t>Key: </a:t>
            </a:r>
            <a:r>
              <a:rPr lang="zh-CN" altLang="en-US" sz="2200" smtClean="0"/>
              <a:t>密钥，对加密与解密过程进行控制的参数</a:t>
            </a:r>
          </a:p>
          <a:p>
            <a:pPr eaLnBrk="1" hangingPunct="1">
              <a:lnSpc>
                <a:spcPct val="80000"/>
              </a:lnSpc>
            </a:pPr>
            <a:r>
              <a:rPr lang="en-US" altLang="zh-CN" sz="2200" smtClean="0"/>
              <a:t>E(m): Encryption Transformation </a:t>
            </a:r>
            <a:r>
              <a:rPr lang="zh-CN" altLang="en-US" sz="2200" smtClean="0"/>
              <a:t>加密变换</a:t>
            </a:r>
          </a:p>
          <a:p>
            <a:pPr eaLnBrk="1" hangingPunct="1">
              <a:lnSpc>
                <a:spcPct val="80000"/>
              </a:lnSpc>
            </a:pPr>
            <a:r>
              <a:rPr lang="en-US" altLang="zh-CN" sz="2200" smtClean="0"/>
              <a:t>D(c): Decryption Transformation </a:t>
            </a:r>
            <a:r>
              <a:rPr lang="zh-CN" altLang="en-US" sz="2200" smtClean="0"/>
              <a:t>解密变换</a:t>
            </a:r>
          </a:p>
        </p:txBody>
      </p:sp>
      <p:sp>
        <p:nvSpPr>
          <p:cNvPr id="11270" name="Rectangle 3"/>
          <p:cNvSpPr>
            <a:spLocks noGrp="1" noChangeArrowheads="1"/>
          </p:cNvSpPr>
          <p:nvPr>
            <p:ph type="title"/>
          </p:nvPr>
        </p:nvSpPr>
        <p:spPr>
          <a:xfrm>
            <a:off x="457200" y="122238"/>
            <a:ext cx="7543800" cy="1074737"/>
          </a:xfrm>
        </p:spPr>
        <p:txBody>
          <a:bodyPr/>
          <a:lstStyle/>
          <a:p>
            <a:pPr eaLnBrk="1" hangingPunct="1"/>
            <a:r>
              <a:rPr lang="zh-CN" altLang="en-US" sz="3500" smtClean="0"/>
              <a:t>密码学基本术语 </a:t>
            </a:r>
            <a:r>
              <a:rPr lang="en-US" altLang="zh-CN" sz="3500" smtClean="0">
                <a:latin typeface="Copperplate Gothic Bold" pitchFamily="34" charset="0"/>
              </a:rPr>
              <a:t>Terminologies</a:t>
            </a:r>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Grp="1" noChangeAspect="1" noChangeArrowheads="1"/>
          </p:cNvPicPr>
          <p:nvPr>
            <p:ph idx="1"/>
          </p:nvPr>
        </p:nvPicPr>
        <p:blipFill>
          <a:blip r:embed="rId2" cstate="print">
            <a:lum bright="20000" contrast="40000"/>
          </a:blip>
          <a:stretch>
            <a:fillRect/>
          </a:stretch>
        </p:blipFill>
        <p:spPr bwMode="auto">
          <a:xfrm>
            <a:off x="4500562" y="1214422"/>
            <a:ext cx="4071360" cy="4525962"/>
          </a:xfrm>
          <a:prstGeom prst="rect">
            <a:avLst/>
          </a:prstGeom>
          <a:noFill/>
          <a:ln w="9525">
            <a:noFill/>
            <a:miter lim="800000"/>
            <a:headEnd/>
            <a:tailEnd/>
          </a:ln>
          <a:effectLst/>
        </p:spPr>
      </p:pic>
      <p:sp>
        <p:nvSpPr>
          <p:cNvPr id="2" name="标题 1"/>
          <p:cNvSpPr>
            <a:spLocks noGrp="1"/>
          </p:cNvSpPr>
          <p:nvPr>
            <p:ph type="title"/>
          </p:nvPr>
        </p:nvSpPr>
        <p:spPr/>
        <p:txBody>
          <a:bodyPr>
            <a:normAutofit/>
          </a:bodyPr>
          <a:lstStyle/>
          <a:p>
            <a:r>
              <a:rPr lang="zh-CN" altLang="en-US" dirty="0" smtClean="0"/>
              <a:t>破解下列</a:t>
            </a:r>
            <a:r>
              <a:rPr lang="en-US" altLang="zh-CN" dirty="0" err="1" smtClean="0"/>
              <a:t>Vigenere</a:t>
            </a:r>
            <a:r>
              <a:rPr lang="zh-CN" altLang="en-US" dirty="0" smtClean="0"/>
              <a:t>多表替换密码</a:t>
            </a:r>
            <a:endParaRPr lang="zh-CN" altLang="en-US" dirty="0"/>
          </a:p>
        </p:txBody>
      </p:sp>
      <p:sp>
        <p:nvSpPr>
          <p:cNvPr id="9" name="标题 1"/>
          <p:cNvSpPr txBox="1">
            <a:spLocks/>
          </p:cNvSpPr>
          <p:nvPr/>
        </p:nvSpPr>
        <p:spPr bwMode="auto">
          <a:xfrm>
            <a:off x="714348" y="1500174"/>
            <a:ext cx="4143404" cy="385765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0" i="0" u="none" strike="noStrike" kern="0" cap="none" spc="0" normalizeH="0" baseline="0" noProof="0" dirty="0" smtClean="0">
                <a:ln>
                  <a:noFill/>
                </a:ln>
                <a:solidFill>
                  <a:schemeClr val="tx2"/>
                </a:solidFill>
                <a:effectLst/>
                <a:uLnTx/>
                <a:uFillTx/>
                <a:latin typeface="+mj-lt"/>
                <a:ea typeface="+mj-ea"/>
                <a:cs typeface="+mj-cs"/>
              </a:rPr>
              <a:t>分析密钥长度</a:t>
            </a:r>
            <a:endParaRPr kumimoji="0" lang="en-US" altLang="zh-CN" sz="2800" b="0" i="0" u="none" strike="noStrike" kern="0" cap="none" spc="0" normalizeH="0" baseline="0" noProof="0" dirty="0" smtClean="0">
              <a:ln>
                <a:noFill/>
              </a:ln>
              <a:solidFill>
                <a:schemeClr val="tx2"/>
              </a:solidFill>
              <a:effectLst/>
              <a:uLnTx/>
              <a:uFillTx/>
              <a:latin typeface="+mj-lt"/>
              <a:ea typeface="+mj-ea"/>
              <a:cs typeface="+mj-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800" kern="0" dirty="0" smtClean="0">
                <a:solidFill>
                  <a:schemeClr val="tx2"/>
                </a:solidFill>
                <a:latin typeface="+mj-lt"/>
                <a:ea typeface="+mj-ea"/>
                <a:cs typeface="+mj-cs"/>
              </a:rPr>
              <a:t>频率分析</a:t>
            </a:r>
            <a:endParaRPr lang="en-US" altLang="zh-CN" sz="2800" kern="0" dirty="0" smtClean="0">
              <a:solidFill>
                <a:schemeClr val="tx2"/>
              </a:solidFill>
              <a:latin typeface="+mj-lt"/>
              <a:ea typeface="+mj-ea"/>
              <a:cs typeface="+mj-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800" kern="0" dirty="0" smtClean="0">
                <a:solidFill>
                  <a:schemeClr val="tx2"/>
                </a:solidFill>
                <a:latin typeface="+mj-lt"/>
                <a:ea typeface="+mj-ea"/>
                <a:cs typeface="+mj-cs"/>
              </a:rPr>
              <a:t>确定每个加密字母表</a:t>
            </a:r>
            <a:endParaRPr lang="en-US" altLang="zh-CN" sz="2800" kern="0" dirty="0" smtClean="0">
              <a:solidFill>
                <a:schemeClr val="tx2"/>
              </a:solidFill>
              <a:latin typeface="+mj-lt"/>
              <a:ea typeface="+mj-ea"/>
              <a:cs typeface="+mj-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800" kern="0" dirty="0" smtClean="0">
                <a:solidFill>
                  <a:schemeClr val="tx2"/>
                </a:solidFill>
                <a:latin typeface="+mj-lt"/>
                <a:ea typeface="+mj-ea"/>
                <a:cs typeface="+mj-cs"/>
              </a:rPr>
              <a:t>确定密钥字</a:t>
            </a:r>
            <a:endParaRPr lang="en-US" altLang="zh-CN" sz="2800" kern="0" dirty="0" smtClean="0">
              <a:solidFill>
                <a:schemeClr val="tx2"/>
              </a:solidFill>
              <a:latin typeface="+mj-lt"/>
              <a:ea typeface="+mj-ea"/>
              <a:cs typeface="+mj-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800" kern="0" dirty="0" smtClean="0">
                <a:solidFill>
                  <a:schemeClr val="tx2"/>
                </a:solidFill>
                <a:latin typeface="+mj-lt"/>
                <a:ea typeface="+mj-ea"/>
                <a:cs typeface="+mj-cs"/>
              </a:rPr>
              <a:t>解密密文</a:t>
            </a:r>
            <a:endParaRPr lang="en-US" altLang="zh-CN" sz="2800" kern="0" dirty="0" smtClean="0">
              <a:solidFill>
                <a:schemeClr val="tx2"/>
              </a:solidFill>
              <a:latin typeface="+mj-lt"/>
              <a:ea typeface="+mj-ea"/>
              <a:cs typeface="+mj-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sz="2800" kern="0" dirty="0" smtClean="0">
                <a:solidFill>
                  <a:schemeClr val="tx2"/>
                </a:solidFill>
                <a:latin typeface="+mj-lt"/>
                <a:ea typeface="+mj-ea"/>
                <a:cs typeface="+mj-cs"/>
              </a:rPr>
              <a:t>（可以编程辅助分析）</a:t>
            </a:r>
            <a:endParaRPr lang="en-US" altLang="zh-CN" sz="2800" kern="0" dirty="0" smtClean="0">
              <a:solidFill>
                <a:schemeClr val="tx2"/>
              </a:solidFill>
              <a:latin typeface="+mj-lt"/>
              <a:ea typeface="+mj-ea"/>
              <a:cs typeface="+mj-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US" altLang="zh-CN" sz="3900" kern="0" dirty="0" smtClean="0">
              <a:solidFill>
                <a:schemeClr val="tx2"/>
              </a:solidFill>
              <a:latin typeface="+mj-lt"/>
              <a:ea typeface="+mj-ea"/>
              <a:cs typeface="+mj-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3900" b="0"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ryptography-1">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cryptography-1</Template>
  <TotalTime>696</TotalTime>
  <Words>7954</Words>
  <Application>Microsoft Office PowerPoint</Application>
  <PresentationFormat>全屏显示(4:3)</PresentationFormat>
  <Paragraphs>763</Paragraphs>
  <Slides>90</Slides>
  <Notes>18</Notes>
  <HiddenSlides>1</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90</vt:i4>
      </vt:variant>
    </vt:vector>
  </HeadingPairs>
  <TitlesOfParts>
    <vt:vector size="92" baseType="lpstr">
      <vt:lpstr>cryptography-1</vt:lpstr>
      <vt:lpstr>公式</vt:lpstr>
      <vt:lpstr>现代密码学理论与实践 第2章 传统加密技术</vt:lpstr>
      <vt:lpstr>Part One–Symmetric Ciphers</vt:lpstr>
      <vt:lpstr>主要内容</vt:lpstr>
      <vt:lpstr>密码学近现代演变过程(1)</vt:lpstr>
      <vt:lpstr>密码学近现代演变过程(2)</vt:lpstr>
      <vt:lpstr>密码学近现代演变过程(3)</vt:lpstr>
      <vt:lpstr>密码学近现代演变过程(4)</vt:lpstr>
      <vt:lpstr>Cryptology 密码学</vt:lpstr>
      <vt:lpstr>密码学基本术语 Terminologies</vt:lpstr>
      <vt:lpstr>简单加密系统模型</vt:lpstr>
      <vt:lpstr>加密的基本概念</vt:lpstr>
      <vt:lpstr>理论安全和实际安全</vt:lpstr>
      <vt:lpstr>对称密码体制和非对称密码体制</vt:lpstr>
      <vt:lpstr>序列密码体制和分组密码体制</vt:lpstr>
      <vt:lpstr>其他加密体制</vt:lpstr>
      <vt:lpstr>加密的应用</vt:lpstr>
      <vt:lpstr>现代密码学基本原则及加密系统要求</vt:lpstr>
      <vt:lpstr>2.1 对称密码系统的模型</vt:lpstr>
      <vt:lpstr>传统密码的简化模型</vt:lpstr>
      <vt:lpstr>对称密码系统的要求</vt:lpstr>
      <vt:lpstr>传统密码体制的模型</vt:lpstr>
      <vt:lpstr>对加密信息的攻击类型</vt:lpstr>
      <vt:lpstr>幻灯片 23</vt:lpstr>
      <vt:lpstr>穷举攻击</vt:lpstr>
      <vt:lpstr>2.2 代换密码(Substitution)</vt:lpstr>
      <vt:lpstr>代换密码(Substitution)</vt:lpstr>
      <vt:lpstr>2.2.1 Caesar Cipher</vt:lpstr>
      <vt:lpstr>Caesar Cipher</vt:lpstr>
      <vt:lpstr>对Caesar密码的攻击 </vt:lpstr>
      <vt:lpstr>幻灯片 30</vt:lpstr>
      <vt:lpstr>对Caesar密码的攻击</vt:lpstr>
      <vt:lpstr>2.2.2 Monoalphabetic Cipher单表代换密码</vt:lpstr>
      <vt:lpstr>单表代换密码的安全性分析</vt:lpstr>
      <vt:lpstr>频率分析</vt:lpstr>
      <vt:lpstr>幻灯片 35</vt:lpstr>
      <vt:lpstr>语言的冗余性和密码攻击</vt:lpstr>
      <vt:lpstr>英文字母的相对使用频率</vt:lpstr>
      <vt:lpstr>英文字母使用频率用于密码分析</vt:lpstr>
      <vt:lpstr>单表代换密码攻击举例</vt:lpstr>
      <vt:lpstr>2.2.3 Playfair密码</vt:lpstr>
      <vt:lpstr>Playfair密码的密钥矩阵</vt:lpstr>
      <vt:lpstr>Playfair密码的加密</vt:lpstr>
      <vt:lpstr>Playfair密码的安全性</vt:lpstr>
      <vt:lpstr>字母出现的相对频率</vt:lpstr>
      <vt:lpstr>2.2.4 Hill密码</vt:lpstr>
      <vt:lpstr>Hill密码</vt:lpstr>
      <vt:lpstr>Hill密码</vt:lpstr>
      <vt:lpstr>2.2.5 Polyalphabetic Ciphers 多表代换密码</vt:lpstr>
      <vt:lpstr>Vigenère密码</vt:lpstr>
      <vt:lpstr>幻灯片 50</vt:lpstr>
      <vt:lpstr>Example</vt:lpstr>
      <vt:lpstr>Vigenère密码的安全性</vt:lpstr>
      <vt:lpstr>Babbage方法破解Vigenère</vt:lpstr>
      <vt:lpstr>Autokey Cipher</vt:lpstr>
      <vt:lpstr>An example of breaking Vigenère </vt:lpstr>
      <vt:lpstr>An example of breaking Vigenère </vt:lpstr>
      <vt:lpstr>2.2.6 One-Time Pad一次一密</vt:lpstr>
      <vt:lpstr>2.3 Transposition Ciphers 置换密码</vt:lpstr>
      <vt:lpstr>置换密码</vt:lpstr>
      <vt:lpstr>Transposition or permutation 置换密码</vt:lpstr>
      <vt:lpstr>栅栏技术 Rail Fence cipher</vt:lpstr>
      <vt:lpstr>Row Transposition Ciphers 行置换密码</vt:lpstr>
      <vt:lpstr>乘积密码Product Ciphers</vt:lpstr>
      <vt:lpstr>2.4 密码的机械化 -- Ciper Disks</vt:lpstr>
      <vt:lpstr>2.4 密码的机械化          – Rotor Machine</vt:lpstr>
      <vt:lpstr>2.4 Rotor Machines转轮密码机</vt:lpstr>
      <vt:lpstr>幻灯片 67</vt:lpstr>
      <vt:lpstr>2.4 Rotor Machines转轮密码机</vt:lpstr>
      <vt:lpstr>2.4 Rotor Machines转轮密码机</vt:lpstr>
      <vt:lpstr>2.4 Rotor Machines转轮密码机</vt:lpstr>
      <vt:lpstr>2.4 Rotor Machines转轮密码机</vt:lpstr>
      <vt:lpstr>2.4 Rotor Machines转轮密码机</vt:lpstr>
      <vt:lpstr>2.4 Rotor Machines转轮密码机</vt:lpstr>
      <vt:lpstr>2.4 Rotor Machines转轮密码机</vt:lpstr>
      <vt:lpstr>2.4 Rotor Machines转轮密码机</vt:lpstr>
      <vt:lpstr>2.4 Rotor Machines转轮密码机</vt:lpstr>
      <vt:lpstr>2.4 Rotor Machines转轮密码机</vt:lpstr>
      <vt:lpstr>2.5 Cracking the enigma</vt:lpstr>
      <vt:lpstr>2.5 Cracking the enigma</vt:lpstr>
      <vt:lpstr>2.5 Cracking the enigma</vt:lpstr>
      <vt:lpstr>2.5 Cracking the enigma</vt:lpstr>
      <vt:lpstr>2.5 Cracking the enigma</vt:lpstr>
      <vt:lpstr>2.5 Cracking the enigma</vt:lpstr>
      <vt:lpstr>2.5 Cracking the enigma</vt:lpstr>
      <vt:lpstr>2.5 Cracking the enigma</vt:lpstr>
      <vt:lpstr>Enigma：密码学界划时代的丰碑 </vt:lpstr>
      <vt:lpstr>解密德军U艇密码机 </vt:lpstr>
      <vt:lpstr>Summary</vt:lpstr>
      <vt:lpstr>复习思考题</vt:lpstr>
      <vt:lpstr>破解下列Vigenere多表替换密码</vt:lpstr>
    </vt:vector>
  </TitlesOfParts>
  <Company>ustc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现代密码学理论与实践 第2章 传统加密技术</dc:title>
  <dc:creator>xlzhang</dc:creator>
  <cp:lastModifiedBy>ustc</cp:lastModifiedBy>
  <cp:revision>52</cp:revision>
  <dcterms:created xsi:type="dcterms:W3CDTF">2014-09-30T10:01:41Z</dcterms:created>
  <dcterms:modified xsi:type="dcterms:W3CDTF">2016-09-20T07:57:47Z</dcterms:modified>
</cp:coreProperties>
</file>